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90" r:id="rId5"/>
  </p:sldMasterIdLst>
  <p:handoutMasterIdLst>
    <p:handoutMasterId r:id="rId31"/>
  </p:handoutMasterIdLst>
  <p:sldIdLst>
    <p:sldId id="305" r:id="rId6"/>
    <p:sldId id="282" r:id="rId7"/>
    <p:sldId id="290" r:id="rId8"/>
    <p:sldId id="299" r:id="rId9"/>
    <p:sldId id="301" r:id="rId10"/>
    <p:sldId id="291" r:id="rId11"/>
    <p:sldId id="302" r:id="rId12"/>
    <p:sldId id="303" r:id="rId13"/>
    <p:sldId id="304" r:id="rId14"/>
    <p:sldId id="292" r:id="rId15"/>
    <p:sldId id="267" r:id="rId16"/>
    <p:sldId id="268" r:id="rId17"/>
    <p:sldId id="269" r:id="rId18"/>
    <p:sldId id="293" r:id="rId19"/>
    <p:sldId id="272" r:id="rId20"/>
    <p:sldId id="273" r:id="rId21"/>
    <p:sldId id="274" r:id="rId22"/>
    <p:sldId id="294" r:id="rId23"/>
    <p:sldId id="306" r:id="rId24"/>
    <p:sldId id="278" r:id="rId25"/>
    <p:sldId id="279" r:id="rId26"/>
    <p:sldId id="280" r:id="rId27"/>
    <p:sldId id="295" r:id="rId28"/>
    <p:sldId id="296" r:id="rId29"/>
    <p:sldId id="29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itle" id="{311FFE47-7D18-4442-AADD-B3CE7A22BDD4}">
          <p14:sldIdLst>
            <p14:sldId id="305"/>
          </p14:sldIdLst>
        </p14:section>
        <p14:section name="Project Intro" id="{BE08FB84-1BFE-4244-982D-113132798313}">
          <p14:sldIdLst>
            <p14:sldId id="282"/>
          </p14:sldIdLst>
        </p14:section>
        <p14:section name="Module 2" id="{E87261EA-238A-4DBD-93C4-29F6E1390FAF}">
          <p14:sldIdLst>
            <p14:sldId id="290"/>
            <p14:sldId id="299"/>
            <p14:sldId id="301"/>
          </p14:sldIdLst>
        </p14:section>
        <p14:section name="Module 3" id="{546F9514-98F8-40FB-AF98-1E5ECB888932}">
          <p14:sldIdLst>
            <p14:sldId id="291"/>
            <p14:sldId id="302"/>
            <p14:sldId id="303"/>
            <p14:sldId id="304"/>
          </p14:sldIdLst>
        </p14:section>
        <p14:section name="Module 4" id="{BAAA912D-FA6D-490C-A8C8-16A52EC00A40}">
          <p14:sldIdLst>
            <p14:sldId id="292"/>
            <p14:sldId id="267"/>
            <p14:sldId id="268"/>
            <p14:sldId id="269"/>
          </p14:sldIdLst>
        </p14:section>
        <p14:section name="Module 5" id="{3FAEE807-020F-4C69-AA5D-1FDF5BE6976E}">
          <p14:sldIdLst>
            <p14:sldId id="293"/>
            <p14:sldId id="272"/>
            <p14:sldId id="273"/>
            <p14:sldId id="274"/>
          </p14:sldIdLst>
        </p14:section>
        <p14:section name="Module 6" id="{E1002623-866E-40BD-B6AB-261FDE73F252}">
          <p14:sldIdLst>
            <p14:sldId id="294"/>
            <p14:sldId id="306"/>
            <p14:sldId id="278"/>
            <p14:sldId id="279"/>
            <p14:sldId id="280"/>
          </p14:sldIdLst>
        </p14:section>
        <p14:section name="Challenges" id="{DE7A1543-829E-4041-A362-54555669A4F1}">
          <p14:sldIdLst>
            <p14:sldId id="295"/>
          </p14:sldIdLst>
        </p14:section>
        <p14:section name="Career Skills" id="{C3D9DB0B-EAC0-4DD7-83BF-8FABC94595C6}">
          <p14:sldIdLst>
            <p14:sldId id="296"/>
          </p14:sldIdLst>
        </p14:section>
        <p14:section name="In Conclusion" id="{71ACD281-C2B0-484B-A53A-088172FEF43D}">
          <p14:sldIdLst>
            <p14:sldId id="29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251"/>
    <a:srgbClr val="4C607A"/>
    <a:srgbClr val="442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31551" autoAdjust="0"/>
    <p:restoredTop sz="94660" autoAdjust="0"/>
  </p:normalViewPr>
  <p:slideViewPr>
    <p:cSldViewPr snapToGrid="0">
      <p:cViewPr>
        <p:scale>
          <a:sx n="80" d="100"/>
          <a:sy n="80" d="100"/>
        </p:scale>
        <p:origin x="246" y="9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1" d="100"/>
          <a:sy n="91" d="100"/>
        </p:scale>
        <p:origin x="268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CF063-65EC-4F3E-B24F-CB98073C340C}" type="doc">
      <dgm:prSet loTypeId="urn:microsoft.com/office/officeart/2005/8/layout/process2" loCatId="process" qsTypeId="urn:microsoft.com/office/officeart/2005/8/quickstyle/simple5" qsCatId="simple" csTypeId="urn:microsoft.com/office/officeart/2005/8/colors/accent5_1" csCatId="accent5" phldr="1"/>
      <dgm:spPr/>
    </dgm:pt>
    <dgm:pt modelId="{F1713096-E69D-444D-8E05-3A400C44EFF6}">
      <dgm:prSet phldrT="[Text]"/>
      <dgm:spPr/>
      <dgm:t>
        <a:bodyPr/>
        <a:lstStyle/>
        <a:p>
          <a:r>
            <a:rPr lang="en-US" dirty="0"/>
            <a:t>Start</a:t>
          </a:r>
        </a:p>
      </dgm:t>
    </dgm:pt>
    <dgm:pt modelId="{8A478983-99BA-443A-A45B-6D57293AB2E1}" type="parTrans" cxnId="{30357FFE-C2FC-4E0D-867D-70372991BBCB}">
      <dgm:prSet/>
      <dgm:spPr/>
      <dgm:t>
        <a:bodyPr/>
        <a:lstStyle/>
        <a:p>
          <a:endParaRPr lang="en-US"/>
        </a:p>
      </dgm:t>
    </dgm:pt>
    <dgm:pt modelId="{CC69A007-357C-404A-8A04-EC2EAE1C5B08}" type="sibTrans" cxnId="{30357FFE-C2FC-4E0D-867D-70372991BBCB}">
      <dgm:prSet/>
      <dgm:spPr/>
      <dgm:t>
        <a:bodyPr/>
        <a:lstStyle/>
        <a:p>
          <a:endParaRPr lang="en-US"/>
        </a:p>
      </dgm:t>
    </dgm:pt>
    <dgm:pt modelId="{F5423A61-DE7E-49A5-9195-0E44E6E9A537}">
      <dgm:prSet phldrT="[Text]"/>
      <dgm:spPr/>
      <dgm:t>
        <a:bodyPr/>
        <a:lstStyle/>
        <a:p>
          <a:r>
            <a:rPr lang="en-US" dirty="0"/>
            <a:t>End</a:t>
          </a:r>
        </a:p>
      </dgm:t>
    </dgm:pt>
    <dgm:pt modelId="{27B288E3-8E3C-402B-8597-6E3DFB1CD361}" type="parTrans" cxnId="{B0F58988-580B-4572-8F02-48C02820DC18}">
      <dgm:prSet/>
      <dgm:spPr/>
      <dgm:t>
        <a:bodyPr/>
        <a:lstStyle/>
        <a:p>
          <a:endParaRPr lang="en-US"/>
        </a:p>
      </dgm:t>
    </dgm:pt>
    <dgm:pt modelId="{6F31FED7-D9ED-499E-BD04-1584AC1C40EC}" type="sibTrans" cxnId="{B0F58988-580B-4572-8F02-48C02820DC18}">
      <dgm:prSet/>
      <dgm:spPr/>
      <dgm:t>
        <a:bodyPr/>
        <a:lstStyle/>
        <a:p>
          <a:endParaRPr lang="en-US"/>
        </a:p>
      </dgm:t>
    </dgm:pt>
    <dgm:pt modelId="{05D6A582-D803-4544-972E-FEBDA9B1750A}">
      <dgm:prSet phldrT="[Text]"/>
      <dgm:spPr/>
      <dgm:t>
        <a:bodyPr/>
        <a:lstStyle/>
        <a:p>
          <a:r>
            <a:rPr lang="en-US"/>
            <a:t>Cleanse weather data</a:t>
          </a:r>
          <a:endParaRPr lang="en-US" dirty="0"/>
        </a:p>
      </dgm:t>
    </dgm:pt>
    <dgm:pt modelId="{D87B16F4-50C0-4297-B212-22F9B2070DFB}" type="parTrans" cxnId="{749F95EF-DC36-4A08-AE04-37251DE3112B}">
      <dgm:prSet/>
      <dgm:spPr/>
      <dgm:t>
        <a:bodyPr/>
        <a:lstStyle/>
        <a:p>
          <a:endParaRPr lang="en-US"/>
        </a:p>
      </dgm:t>
    </dgm:pt>
    <dgm:pt modelId="{3D5C16BD-CF78-4D20-B1C3-D88AAE2F2D86}" type="sibTrans" cxnId="{749F95EF-DC36-4A08-AE04-37251DE3112B}">
      <dgm:prSet/>
      <dgm:spPr/>
      <dgm:t>
        <a:bodyPr/>
        <a:lstStyle/>
        <a:p>
          <a:endParaRPr lang="en-US"/>
        </a:p>
      </dgm:t>
    </dgm:pt>
    <dgm:pt modelId="{DECCA4C7-3868-4C83-B78F-51F74BFAEA76}">
      <dgm:prSet phldrT="[Text]"/>
      <dgm:spPr/>
      <dgm:t>
        <a:bodyPr/>
        <a:lstStyle/>
        <a:p>
          <a:r>
            <a:rPr lang="en-US" dirty="0"/>
            <a:t>Extract weather data from database into a csv file with python</a:t>
          </a:r>
        </a:p>
      </dgm:t>
    </dgm:pt>
    <dgm:pt modelId="{55A08E98-076B-4B49-A9E7-12B3FFC48851}" type="parTrans" cxnId="{0491E1B1-D6BD-4358-8F7B-DA9B1A243A0E}">
      <dgm:prSet/>
      <dgm:spPr/>
      <dgm:t>
        <a:bodyPr/>
        <a:lstStyle/>
        <a:p>
          <a:endParaRPr lang="en-US"/>
        </a:p>
      </dgm:t>
    </dgm:pt>
    <dgm:pt modelId="{9AF1B6E4-1715-44CE-BACC-DC6A23C8CABB}" type="sibTrans" cxnId="{0491E1B1-D6BD-4358-8F7B-DA9B1A243A0E}">
      <dgm:prSet/>
      <dgm:spPr/>
      <dgm:t>
        <a:bodyPr/>
        <a:lstStyle/>
        <a:p>
          <a:endParaRPr lang="en-US"/>
        </a:p>
      </dgm:t>
    </dgm:pt>
    <dgm:pt modelId="{9C133459-1F37-4450-80C3-3C453782EE63}">
      <dgm:prSet phldrT="[Text]"/>
      <dgm:spPr/>
      <dgm:t>
        <a:bodyPr/>
        <a:lstStyle/>
        <a:p>
          <a:r>
            <a:rPr lang="en-US"/>
            <a:t>Use Excel to manipulate data</a:t>
          </a:r>
          <a:endParaRPr lang="en-US" dirty="0"/>
        </a:p>
      </dgm:t>
    </dgm:pt>
    <dgm:pt modelId="{E8105205-9120-4227-A291-0A9CDC7C8A9C}" type="parTrans" cxnId="{9F1C1740-E9B5-49A7-99E7-418AC2CC2D15}">
      <dgm:prSet/>
      <dgm:spPr/>
      <dgm:t>
        <a:bodyPr/>
        <a:lstStyle/>
        <a:p>
          <a:endParaRPr lang="en-US"/>
        </a:p>
      </dgm:t>
    </dgm:pt>
    <dgm:pt modelId="{5C5C8C44-E6C9-433B-AEF4-9460C0B11185}" type="sibTrans" cxnId="{9F1C1740-E9B5-49A7-99E7-418AC2CC2D15}">
      <dgm:prSet/>
      <dgm:spPr/>
      <dgm:t>
        <a:bodyPr/>
        <a:lstStyle/>
        <a:p>
          <a:endParaRPr lang="en-US"/>
        </a:p>
      </dgm:t>
    </dgm:pt>
    <dgm:pt modelId="{5E6BCD86-0601-409E-A947-A1FCE0FC3492}">
      <dgm:prSet phldrT="[Text]"/>
      <dgm:spPr/>
      <dgm:t>
        <a:bodyPr/>
        <a:lstStyle/>
        <a:p>
          <a:r>
            <a:rPr lang="en-US"/>
            <a:t>Use python data analytics modules to develop graphical models</a:t>
          </a:r>
          <a:endParaRPr lang="en-US" dirty="0"/>
        </a:p>
      </dgm:t>
    </dgm:pt>
    <dgm:pt modelId="{A35630F8-2E66-41CC-BB88-2993C8A861E9}" type="parTrans" cxnId="{FA2DDF67-D4DB-47C1-B418-37C1E4113E0C}">
      <dgm:prSet/>
      <dgm:spPr/>
      <dgm:t>
        <a:bodyPr/>
        <a:lstStyle/>
        <a:p>
          <a:endParaRPr lang="en-US"/>
        </a:p>
      </dgm:t>
    </dgm:pt>
    <dgm:pt modelId="{5A465A1E-8BBC-4B31-A91C-8308E32ACBF7}" type="sibTrans" cxnId="{FA2DDF67-D4DB-47C1-B418-37C1E4113E0C}">
      <dgm:prSet/>
      <dgm:spPr/>
      <dgm:t>
        <a:bodyPr/>
        <a:lstStyle/>
        <a:p>
          <a:endParaRPr lang="en-US"/>
        </a:p>
      </dgm:t>
    </dgm:pt>
    <dgm:pt modelId="{C41259C2-D201-400F-A2D3-59C0A7294689}">
      <dgm:prSet phldrT="[Text]"/>
      <dgm:spPr/>
      <dgm:t>
        <a:bodyPr/>
        <a:lstStyle/>
        <a:p>
          <a:r>
            <a:rPr lang="en-US" dirty="0"/>
            <a:t>Download weather data to a database</a:t>
          </a:r>
        </a:p>
      </dgm:t>
    </dgm:pt>
    <dgm:pt modelId="{A8C0CE50-59F9-426A-98CD-BE8F98F7335C}" type="sibTrans" cxnId="{5776DA03-726C-49A3-B859-6EB34ECEC61F}">
      <dgm:prSet/>
      <dgm:spPr/>
      <dgm:t>
        <a:bodyPr/>
        <a:lstStyle/>
        <a:p>
          <a:endParaRPr lang="en-US"/>
        </a:p>
      </dgm:t>
    </dgm:pt>
    <dgm:pt modelId="{3314AF20-DF74-4174-A240-DBC01C9DEAB8}" type="parTrans" cxnId="{5776DA03-726C-49A3-B859-6EB34ECEC61F}">
      <dgm:prSet/>
      <dgm:spPr/>
      <dgm:t>
        <a:bodyPr/>
        <a:lstStyle/>
        <a:p>
          <a:endParaRPr lang="en-US"/>
        </a:p>
      </dgm:t>
    </dgm:pt>
    <dgm:pt modelId="{60975D7D-8B42-4757-B958-D2E9A1671B5A}">
      <dgm:prSet phldrT="[Text]"/>
      <dgm:spPr/>
      <dgm:t>
        <a:bodyPr/>
        <a:lstStyle/>
        <a:p>
          <a:r>
            <a:rPr lang="en-US" dirty="0"/>
            <a:t>Install Python Module</a:t>
          </a:r>
        </a:p>
      </dgm:t>
    </dgm:pt>
    <dgm:pt modelId="{19339272-21AD-4E00-A38B-E92EDBE49956}" type="sibTrans" cxnId="{4EBCBCAF-1EAC-45C6-9DBF-5790706354D1}">
      <dgm:prSet/>
      <dgm:spPr/>
      <dgm:t>
        <a:bodyPr/>
        <a:lstStyle/>
        <a:p>
          <a:endParaRPr lang="en-US"/>
        </a:p>
      </dgm:t>
    </dgm:pt>
    <dgm:pt modelId="{28D56DDB-820E-4DD0-B4D6-869E8B76AAEE}" type="parTrans" cxnId="{4EBCBCAF-1EAC-45C6-9DBF-5790706354D1}">
      <dgm:prSet/>
      <dgm:spPr/>
      <dgm:t>
        <a:bodyPr/>
        <a:lstStyle/>
        <a:p>
          <a:endParaRPr lang="en-US"/>
        </a:p>
      </dgm:t>
    </dgm:pt>
    <dgm:pt modelId="{5885CCB5-2E05-47DA-B8B1-26BD2FE5D768}" type="pres">
      <dgm:prSet presAssocID="{761CF063-65EC-4F3E-B24F-CB98073C340C}" presName="linearFlow" presStyleCnt="0">
        <dgm:presLayoutVars>
          <dgm:resizeHandles val="exact"/>
        </dgm:presLayoutVars>
      </dgm:prSet>
      <dgm:spPr/>
    </dgm:pt>
    <dgm:pt modelId="{EC62877B-449E-4785-A18A-3209621BA8C9}" type="pres">
      <dgm:prSet presAssocID="{F1713096-E69D-444D-8E05-3A400C44EFF6}" presName="node" presStyleLbl="node1" presStyleIdx="0" presStyleCnt="8">
        <dgm:presLayoutVars>
          <dgm:bulletEnabled val="1"/>
        </dgm:presLayoutVars>
      </dgm:prSet>
      <dgm:spPr>
        <a:prstGeom prst="ellipse">
          <a:avLst/>
        </a:prstGeom>
      </dgm:spPr>
    </dgm:pt>
    <dgm:pt modelId="{5AE3ED0C-A50D-4186-856C-1091706AF746}" type="pres">
      <dgm:prSet presAssocID="{CC69A007-357C-404A-8A04-EC2EAE1C5B08}" presName="sibTrans" presStyleLbl="sibTrans2D1" presStyleIdx="0" presStyleCnt="7"/>
      <dgm:spPr/>
    </dgm:pt>
    <dgm:pt modelId="{7A747E06-E61B-45F8-9739-3F9C222167B1}" type="pres">
      <dgm:prSet presAssocID="{CC69A007-357C-404A-8A04-EC2EAE1C5B08}" presName="connectorText" presStyleLbl="sibTrans2D1" presStyleIdx="0" presStyleCnt="7"/>
      <dgm:spPr/>
    </dgm:pt>
    <dgm:pt modelId="{F109501B-4D02-4758-A67A-8B779C4B22B2}" type="pres">
      <dgm:prSet presAssocID="{60975D7D-8B42-4757-B958-D2E9A1671B5A}" presName="node" presStyleLbl="node1" presStyleIdx="1" presStyleCnt="8">
        <dgm:presLayoutVars>
          <dgm:bulletEnabled val="1"/>
        </dgm:presLayoutVars>
      </dgm:prSet>
      <dgm:spPr/>
    </dgm:pt>
    <dgm:pt modelId="{520591CB-00AE-46F7-85BB-DCD295A897BB}" type="pres">
      <dgm:prSet presAssocID="{19339272-21AD-4E00-A38B-E92EDBE49956}" presName="sibTrans" presStyleLbl="sibTrans2D1" presStyleIdx="1" presStyleCnt="7"/>
      <dgm:spPr/>
    </dgm:pt>
    <dgm:pt modelId="{D8494982-5E56-4633-B57F-D8E555D0D893}" type="pres">
      <dgm:prSet presAssocID="{19339272-21AD-4E00-A38B-E92EDBE49956}" presName="connectorText" presStyleLbl="sibTrans2D1" presStyleIdx="1" presStyleCnt="7"/>
      <dgm:spPr/>
    </dgm:pt>
    <dgm:pt modelId="{E1DA6100-8B61-40DD-8E78-4492D9913A21}" type="pres">
      <dgm:prSet presAssocID="{C41259C2-D201-400F-A2D3-59C0A7294689}" presName="node" presStyleLbl="node1" presStyleIdx="2" presStyleCnt="8">
        <dgm:presLayoutVars>
          <dgm:bulletEnabled val="1"/>
        </dgm:presLayoutVars>
      </dgm:prSet>
      <dgm:spPr/>
    </dgm:pt>
    <dgm:pt modelId="{38EB7DB6-7940-42F7-A289-7A35399E41B7}" type="pres">
      <dgm:prSet presAssocID="{A8C0CE50-59F9-426A-98CD-BE8F98F7335C}" presName="sibTrans" presStyleLbl="sibTrans2D1" presStyleIdx="2" presStyleCnt="7"/>
      <dgm:spPr/>
    </dgm:pt>
    <dgm:pt modelId="{025FF56B-BBDA-4241-B54E-F8F290E7C9C0}" type="pres">
      <dgm:prSet presAssocID="{A8C0CE50-59F9-426A-98CD-BE8F98F7335C}" presName="connectorText" presStyleLbl="sibTrans2D1" presStyleIdx="2" presStyleCnt="7"/>
      <dgm:spPr/>
    </dgm:pt>
    <dgm:pt modelId="{393E0199-A890-4BCF-9B7C-69FAA4279C4D}" type="pres">
      <dgm:prSet presAssocID="{DECCA4C7-3868-4C83-B78F-51F74BFAEA76}" presName="node" presStyleLbl="node1" presStyleIdx="3" presStyleCnt="8">
        <dgm:presLayoutVars>
          <dgm:bulletEnabled val="1"/>
        </dgm:presLayoutVars>
      </dgm:prSet>
      <dgm:spPr/>
    </dgm:pt>
    <dgm:pt modelId="{6CE68451-38CB-412F-98AA-8D73F077A747}" type="pres">
      <dgm:prSet presAssocID="{9AF1B6E4-1715-44CE-BACC-DC6A23C8CABB}" presName="sibTrans" presStyleLbl="sibTrans2D1" presStyleIdx="3" presStyleCnt="7"/>
      <dgm:spPr/>
    </dgm:pt>
    <dgm:pt modelId="{1B5407E5-9F34-4E6E-8E28-77D22008786A}" type="pres">
      <dgm:prSet presAssocID="{9AF1B6E4-1715-44CE-BACC-DC6A23C8CABB}" presName="connectorText" presStyleLbl="sibTrans2D1" presStyleIdx="3" presStyleCnt="7"/>
      <dgm:spPr/>
    </dgm:pt>
    <dgm:pt modelId="{23B61C07-E25B-435D-9C64-85E995121463}" type="pres">
      <dgm:prSet presAssocID="{05D6A582-D803-4544-972E-FEBDA9B1750A}" presName="node" presStyleLbl="node1" presStyleIdx="4" presStyleCnt="8">
        <dgm:presLayoutVars>
          <dgm:bulletEnabled val="1"/>
        </dgm:presLayoutVars>
      </dgm:prSet>
      <dgm:spPr/>
    </dgm:pt>
    <dgm:pt modelId="{4F3D9A84-DDD9-4C08-ADFA-A4E0AAC61E02}" type="pres">
      <dgm:prSet presAssocID="{3D5C16BD-CF78-4D20-B1C3-D88AAE2F2D86}" presName="sibTrans" presStyleLbl="sibTrans2D1" presStyleIdx="4" presStyleCnt="7"/>
      <dgm:spPr/>
    </dgm:pt>
    <dgm:pt modelId="{E652613D-08A3-45FE-8E5B-EF7165030A5B}" type="pres">
      <dgm:prSet presAssocID="{3D5C16BD-CF78-4D20-B1C3-D88AAE2F2D86}" presName="connectorText" presStyleLbl="sibTrans2D1" presStyleIdx="4" presStyleCnt="7"/>
      <dgm:spPr/>
    </dgm:pt>
    <dgm:pt modelId="{0A31A30E-BB4E-4193-B641-86F80B417DAB}" type="pres">
      <dgm:prSet presAssocID="{9C133459-1F37-4450-80C3-3C453782EE63}" presName="node" presStyleLbl="node1" presStyleIdx="5" presStyleCnt="8">
        <dgm:presLayoutVars>
          <dgm:bulletEnabled val="1"/>
        </dgm:presLayoutVars>
      </dgm:prSet>
      <dgm:spPr/>
    </dgm:pt>
    <dgm:pt modelId="{2F45542F-E8C7-4834-A835-EA91690D8B28}" type="pres">
      <dgm:prSet presAssocID="{5C5C8C44-E6C9-433B-AEF4-9460C0B11185}" presName="sibTrans" presStyleLbl="sibTrans2D1" presStyleIdx="5" presStyleCnt="7"/>
      <dgm:spPr/>
    </dgm:pt>
    <dgm:pt modelId="{623206A1-6C07-4144-A8A7-13950850A4E4}" type="pres">
      <dgm:prSet presAssocID="{5C5C8C44-E6C9-433B-AEF4-9460C0B11185}" presName="connectorText" presStyleLbl="sibTrans2D1" presStyleIdx="5" presStyleCnt="7"/>
      <dgm:spPr/>
    </dgm:pt>
    <dgm:pt modelId="{9A82A6FE-52CE-4FB4-A1CE-36AE9BEAA771}" type="pres">
      <dgm:prSet presAssocID="{5E6BCD86-0601-409E-A947-A1FCE0FC3492}" presName="node" presStyleLbl="node1" presStyleIdx="6" presStyleCnt="8">
        <dgm:presLayoutVars>
          <dgm:bulletEnabled val="1"/>
        </dgm:presLayoutVars>
      </dgm:prSet>
      <dgm:spPr/>
    </dgm:pt>
    <dgm:pt modelId="{314BF0ED-6C8D-4F23-A049-3B5DE9DBFE3D}" type="pres">
      <dgm:prSet presAssocID="{5A465A1E-8BBC-4B31-A91C-8308E32ACBF7}" presName="sibTrans" presStyleLbl="sibTrans2D1" presStyleIdx="6" presStyleCnt="7"/>
      <dgm:spPr/>
    </dgm:pt>
    <dgm:pt modelId="{DC83CA61-0EF9-44F7-BDC5-28EE24D2D140}" type="pres">
      <dgm:prSet presAssocID="{5A465A1E-8BBC-4B31-A91C-8308E32ACBF7}" presName="connectorText" presStyleLbl="sibTrans2D1" presStyleIdx="6" presStyleCnt="7"/>
      <dgm:spPr/>
    </dgm:pt>
    <dgm:pt modelId="{27AB41F9-2EA5-4EC4-816F-79EAF5DBC60D}" type="pres">
      <dgm:prSet presAssocID="{F5423A61-DE7E-49A5-9195-0E44E6E9A537}" presName="node" presStyleLbl="node1" presStyleIdx="7" presStyleCnt="8">
        <dgm:presLayoutVars>
          <dgm:bulletEnabled val="1"/>
        </dgm:presLayoutVars>
      </dgm:prSet>
      <dgm:spPr>
        <a:prstGeom prst="ellipse">
          <a:avLst/>
        </a:prstGeom>
      </dgm:spPr>
    </dgm:pt>
  </dgm:ptLst>
  <dgm:cxnLst>
    <dgm:cxn modelId="{87242101-E84E-457D-90A1-99116C03DF48}" type="presOf" srcId="{3D5C16BD-CF78-4D20-B1C3-D88AAE2F2D86}" destId="{4F3D9A84-DDD9-4C08-ADFA-A4E0AAC61E02}" srcOrd="0" destOrd="0" presId="urn:microsoft.com/office/officeart/2005/8/layout/process2"/>
    <dgm:cxn modelId="{5776DA03-726C-49A3-B859-6EB34ECEC61F}" srcId="{761CF063-65EC-4F3E-B24F-CB98073C340C}" destId="{C41259C2-D201-400F-A2D3-59C0A7294689}" srcOrd="2" destOrd="0" parTransId="{3314AF20-DF74-4174-A240-DBC01C9DEAB8}" sibTransId="{A8C0CE50-59F9-426A-98CD-BE8F98F7335C}"/>
    <dgm:cxn modelId="{57436810-435C-41FF-ADCC-640CEA8C1891}" type="presOf" srcId="{19339272-21AD-4E00-A38B-E92EDBE49956}" destId="{D8494982-5E56-4633-B57F-D8E555D0D893}" srcOrd="1" destOrd="0" presId="urn:microsoft.com/office/officeart/2005/8/layout/process2"/>
    <dgm:cxn modelId="{C0755220-0662-49D6-9E03-0744A9B0105F}" type="presOf" srcId="{3D5C16BD-CF78-4D20-B1C3-D88AAE2F2D86}" destId="{E652613D-08A3-45FE-8E5B-EF7165030A5B}" srcOrd="1" destOrd="0" presId="urn:microsoft.com/office/officeart/2005/8/layout/process2"/>
    <dgm:cxn modelId="{4030E728-D405-4E66-8E60-9185012CBE1C}" type="presOf" srcId="{5C5C8C44-E6C9-433B-AEF4-9460C0B11185}" destId="{623206A1-6C07-4144-A8A7-13950850A4E4}" srcOrd="1" destOrd="0" presId="urn:microsoft.com/office/officeart/2005/8/layout/process2"/>
    <dgm:cxn modelId="{7F6B6B2C-F028-4E8B-9C17-7BC632272E08}" type="presOf" srcId="{CC69A007-357C-404A-8A04-EC2EAE1C5B08}" destId="{7A747E06-E61B-45F8-9739-3F9C222167B1}" srcOrd="1" destOrd="0" presId="urn:microsoft.com/office/officeart/2005/8/layout/process2"/>
    <dgm:cxn modelId="{BFDFE330-229E-4549-8717-4CED44A7EB5E}" type="presOf" srcId="{9AF1B6E4-1715-44CE-BACC-DC6A23C8CABB}" destId="{1B5407E5-9F34-4E6E-8E28-77D22008786A}" srcOrd="1" destOrd="0" presId="urn:microsoft.com/office/officeart/2005/8/layout/process2"/>
    <dgm:cxn modelId="{9F1C1740-E9B5-49A7-99E7-418AC2CC2D15}" srcId="{761CF063-65EC-4F3E-B24F-CB98073C340C}" destId="{9C133459-1F37-4450-80C3-3C453782EE63}" srcOrd="5" destOrd="0" parTransId="{E8105205-9120-4227-A291-0A9CDC7C8A9C}" sibTransId="{5C5C8C44-E6C9-433B-AEF4-9460C0B11185}"/>
    <dgm:cxn modelId="{2D593964-9F80-49F0-8271-8429CB014971}" type="presOf" srcId="{5E6BCD86-0601-409E-A947-A1FCE0FC3492}" destId="{9A82A6FE-52CE-4FB4-A1CE-36AE9BEAA771}" srcOrd="0" destOrd="0" presId="urn:microsoft.com/office/officeart/2005/8/layout/process2"/>
    <dgm:cxn modelId="{F4DFB346-5004-4E5F-BB80-7AF02D7D8973}" type="presOf" srcId="{9C133459-1F37-4450-80C3-3C453782EE63}" destId="{0A31A30E-BB4E-4193-B641-86F80B417DAB}" srcOrd="0" destOrd="0" presId="urn:microsoft.com/office/officeart/2005/8/layout/process2"/>
    <dgm:cxn modelId="{FA2DDF67-D4DB-47C1-B418-37C1E4113E0C}" srcId="{761CF063-65EC-4F3E-B24F-CB98073C340C}" destId="{5E6BCD86-0601-409E-A947-A1FCE0FC3492}" srcOrd="6" destOrd="0" parTransId="{A35630F8-2E66-41CC-BB88-2993C8A861E9}" sibTransId="{5A465A1E-8BBC-4B31-A91C-8308E32ACBF7}"/>
    <dgm:cxn modelId="{42222748-3C2F-4CCA-8E8D-264F137E44DE}" type="presOf" srcId="{19339272-21AD-4E00-A38B-E92EDBE49956}" destId="{520591CB-00AE-46F7-85BB-DCD295A897BB}" srcOrd="0" destOrd="0" presId="urn:microsoft.com/office/officeart/2005/8/layout/process2"/>
    <dgm:cxn modelId="{B8108E4D-6DB6-40E8-AC52-696478521F3D}" type="presOf" srcId="{5A465A1E-8BBC-4B31-A91C-8308E32ACBF7}" destId="{314BF0ED-6C8D-4F23-A049-3B5DE9DBFE3D}" srcOrd="0" destOrd="0" presId="urn:microsoft.com/office/officeart/2005/8/layout/process2"/>
    <dgm:cxn modelId="{D3BD9750-36D9-4AC7-9920-9F74EDC57776}" type="presOf" srcId="{DECCA4C7-3868-4C83-B78F-51F74BFAEA76}" destId="{393E0199-A890-4BCF-9B7C-69FAA4279C4D}" srcOrd="0" destOrd="0" presId="urn:microsoft.com/office/officeart/2005/8/layout/process2"/>
    <dgm:cxn modelId="{8FC92058-6304-4718-B3CD-01470AB8A5C6}" type="presOf" srcId="{05D6A582-D803-4544-972E-FEBDA9B1750A}" destId="{23B61C07-E25B-435D-9C64-85E995121463}" srcOrd="0" destOrd="0" presId="urn:microsoft.com/office/officeart/2005/8/layout/process2"/>
    <dgm:cxn modelId="{B0F58988-580B-4572-8F02-48C02820DC18}" srcId="{761CF063-65EC-4F3E-B24F-CB98073C340C}" destId="{F5423A61-DE7E-49A5-9195-0E44E6E9A537}" srcOrd="7" destOrd="0" parTransId="{27B288E3-8E3C-402B-8597-6E3DFB1CD361}" sibTransId="{6F31FED7-D9ED-499E-BD04-1584AC1C40EC}"/>
    <dgm:cxn modelId="{FC1E0B89-18D6-48CD-A6A8-41FDC650BCA4}" type="presOf" srcId="{761CF063-65EC-4F3E-B24F-CB98073C340C}" destId="{5885CCB5-2E05-47DA-B8B1-26BD2FE5D768}" srcOrd="0" destOrd="0" presId="urn:microsoft.com/office/officeart/2005/8/layout/process2"/>
    <dgm:cxn modelId="{3A394992-EA86-4185-B09F-5DCB65FBBB86}" type="presOf" srcId="{5C5C8C44-E6C9-433B-AEF4-9460C0B11185}" destId="{2F45542F-E8C7-4834-A835-EA91690D8B28}" srcOrd="0" destOrd="0" presId="urn:microsoft.com/office/officeart/2005/8/layout/process2"/>
    <dgm:cxn modelId="{67DF6594-D7B3-4202-B9DF-C669895234B1}" type="presOf" srcId="{A8C0CE50-59F9-426A-98CD-BE8F98F7335C}" destId="{025FF56B-BBDA-4241-B54E-F8F290E7C9C0}" srcOrd="1" destOrd="0" presId="urn:microsoft.com/office/officeart/2005/8/layout/process2"/>
    <dgm:cxn modelId="{FF06E8A2-D94E-4582-84CE-20BAC4D0BBF2}" type="presOf" srcId="{F5423A61-DE7E-49A5-9195-0E44E6E9A537}" destId="{27AB41F9-2EA5-4EC4-816F-79EAF5DBC60D}" srcOrd="0" destOrd="0" presId="urn:microsoft.com/office/officeart/2005/8/layout/process2"/>
    <dgm:cxn modelId="{6FD5A1AE-6A49-4E62-B8F1-B8A80BBC177F}" type="presOf" srcId="{9AF1B6E4-1715-44CE-BACC-DC6A23C8CABB}" destId="{6CE68451-38CB-412F-98AA-8D73F077A747}" srcOrd="0" destOrd="0" presId="urn:microsoft.com/office/officeart/2005/8/layout/process2"/>
    <dgm:cxn modelId="{939CCDAE-0AA8-4995-8CF2-506E40495C7F}" type="presOf" srcId="{CC69A007-357C-404A-8A04-EC2EAE1C5B08}" destId="{5AE3ED0C-A50D-4186-856C-1091706AF746}" srcOrd="0" destOrd="0" presId="urn:microsoft.com/office/officeart/2005/8/layout/process2"/>
    <dgm:cxn modelId="{4EBCBCAF-1EAC-45C6-9DBF-5790706354D1}" srcId="{761CF063-65EC-4F3E-B24F-CB98073C340C}" destId="{60975D7D-8B42-4757-B958-D2E9A1671B5A}" srcOrd="1" destOrd="0" parTransId="{28D56DDB-820E-4DD0-B4D6-869E8B76AAEE}" sibTransId="{19339272-21AD-4E00-A38B-E92EDBE49956}"/>
    <dgm:cxn modelId="{0491E1B1-D6BD-4358-8F7B-DA9B1A243A0E}" srcId="{761CF063-65EC-4F3E-B24F-CB98073C340C}" destId="{DECCA4C7-3868-4C83-B78F-51F74BFAEA76}" srcOrd="3" destOrd="0" parTransId="{55A08E98-076B-4B49-A9E7-12B3FFC48851}" sibTransId="{9AF1B6E4-1715-44CE-BACC-DC6A23C8CABB}"/>
    <dgm:cxn modelId="{E34296B4-6606-479E-91B8-8C911610D530}" type="presOf" srcId="{5A465A1E-8BBC-4B31-A91C-8308E32ACBF7}" destId="{DC83CA61-0EF9-44F7-BDC5-28EE24D2D140}" srcOrd="1" destOrd="0" presId="urn:microsoft.com/office/officeart/2005/8/layout/process2"/>
    <dgm:cxn modelId="{E65085CE-D8B0-4AEB-80AC-C6725FACFC5B}" type="presOf" srcId="{F1713096-E69D-444D-8E05-3A400C44EFF6}" destId="{EC62877B-449E-4785-A18A-3209621BA8C9}" srcOrd="0" destOrd="0" presId="urn:microsoft.com/office/officeart/2005/8/layout/process2"/>
    <dgm:cxn modelId="{168A89DB-0A01-4215-9066-C35E5133E7B5}" type="presOf" srcId="{60975D7D-8B42-4757-B958-D2E9A1671B5A}" destId="{F109501B-4D02-4758-A67A-8B779C4B22B2}" srcOrd="0" destOrd="0" presId="urn:microsoft.com/office/officeart/2005/8/layout/process2"/>
    <dgm:cxn modelId="{D272B2E9-D0A0-4B82-9272-6AF165688F81}" type="presOf" srcId="{C41259C2-D201-400F-A2D3-59C0A7294689}" destId="{E1DA6100-8B61-40DD-8E78-4492D9913A21}" srcOrd="0" destOrd="0" presId="urn:microsoft.com/office/officeart/2005/8/layout/process2"/>
    <dgm:cxn modelId="{749F95EF-DC36-4A08-AE04-37251DE3112B}" srcId="{761CF063-65EC-4F3E-B24F-CB98073C340C}" destId="{05D6A582-D803-4544-972E-FEBDA9B1750A}" srcOrd="4" destOrd="0" parTransId="{D87B16F4-50C0-4297-B212-22F9B2070DFB}" sibTransId="{3D5C16BD-CF78-4D20-B1C3-D88AAE2F2D86}"/>
    <dgm:cxn modelId="{A839B3F2-A79B-43A3-8970-B7C0B27DB7BC}" type="presOf" srcId="{A8C0CE50-59F9-426A-98CD-BE8F98F7335C}" destId="{38EB7DB6-7940-42F7-A289-7A35399E41B7}" srcOrd="0" destOrd="0" presId="urn:microsoft.com/office/officeart/2005/8/layout/process2"/>
    <dgm:cxn modelId="{30357FFE-C2FC-4E0D-867D-70372991BBCB}" srcId="{761CF063-65EC-4F3E-B24F-CB98073C340C}" destId="{F1713096-E69D-444D-8E05-3A400C44EFF6}" srcOrd="0" destOrd="0" parTransId="{8A478983-99BA-443A-A45B-6D57293AB2E1}" sibTransId="{CC69A007-357C-404A-8A04-EC2EAE1C5B08}"/>
    <dgm:cxn modelId="{DDA6EF83-1D27-47F3-B336-A05651C8ADEE}" type="presParOf" srcId="{5885CCB5-2E05-47DA-B8B1-26BD2FE5D768}" destId="{EC62877B-449E-4785-A18A-3209621BA8C9}" srcOrd="0" destOrd="0" presId="urn:microsoft.com/office/officeart/2005/8/layout/process2"/>
    <dgm:cxn modelId="{BC000742-696B-4619-BF4B-C4DB3F84758B}" type="presParOf" srcId="{5885CCB5-2E05-47DA-B8B1-26BD2FE5D768}" destId="{5AE3ED0C-A50D-4186-856C-1091706AF746}" srcOrd="1" destOrd="0" presId="urn:microsoft.com/office/officeart/2005/8/layout/process2"/>
    <dgm:cxn modelId="{780D461A-ED52-4877-A644-DD7366529E1B}" type="presParOf" srcId="{5AE3ED0C-A50D-4186-856C-1091706AF746}" destId="{7A747E06-E61B-45F8-9739-3F9C222167B1}" srcOrd="0" destOrd="0" presId="urn:microsoft.com/office/officeart/2005/8/layout/process2"/>
    <dgm:cxn modelId="{709B1067-8A21-42B7-B9A1-9E463071592A}" type="presParOf" srcId="{5885CCB5-2E05-47DA-B8B1-26BD2FE5D768}" destId="{F109501B-4D02-4758-A67A-8B779C4B22B2}" srcOrd="2" destOrd="0" presId="urn:microsoft.com/office/officeart/2005/8/layout/process2"/>
    <dgm:cxn modelId="{2ACE2BF2-BC40-47B9-AA7B-B0665A3AF32A}" type="presParOf" srcId="{5885CCB5-2E05-47DA-B8B1-26BD2FE5D768}" destId="{520591CB-00AE-46F7-85BB-DCD295A897BB}" srcOrd="3" destOrd="0" presId="urn:microsoft.com/office/officeart/2005/8/layout/process2"/>
    <dgm:cxn modelId="{63B7B7AF-930B-4DB8-8D6F-B5148EF6D977}" type="presParOf" srcId="{520591CB-00AE-46F7-85BB-DCD295A897BB}" destId="{D8494982-5E56-4633-B57F-D8E555D0D893}" srcOrd="0" destOrd="0" presId="urn:microsoft.com/office/officeart/2005/8/layout/process2"/>
    <dgm:cxn modelId="{FED2CEFC-76FC-427B-B3B4-11B82295BD02}" type="presParOf" srcId="{5885CCB5-2E05-47DA-B8B1-26BD2FE5D768}" destId="{E1DA6100-8B61-40DD-8E78-4492D9913A21}" srcOrd="4" destOrd="0" presId="urn:microsoft.com/office/officeart/2005/8/layout/process2"/>
    <dgm:cxn modelId="{52870FAD-7453-46BD-8CEF-5257FC992FFA}" type="presParOf" srcId="{5885CCB5-2E05-47DA-B8B1-26BD2FE5D768}" destId="{38EB7DB6-7940-42F7-A289-7A35399E41B7}" srcOrd="5" destOrd="0" presId="urn:microsoft.com/office/officeart/2005/8/layout/process2"/>
    <dgm:cxn modelId="{E1441780-F63A-45CA-B6BC-5D59E9160BC2}" type="presParOf" srcId="{38EB7DB6-7940-42F7-A289-7A35399E41B7}" destId="{025FF56B-BBDA-4241-B54E-F8F290E7C9C0}" srcOrd="0" destOrd="0" presId="urn:microsoft.com/office/officeart/2005/8/layout/process2"/>
    <dgm:cxn modelId="{055BDE2C-021E-4F58-BF81-CC4EA71F09D1}" type="presParOf" srcId="{5885CCB5-2E05-47DA-B8B1-26BD2FE5D768}" destId="{393E0199-A890-4BCF-9B7C-69FAA4279C4D}" srcOrd="6" destOrd="0" presId="urn:microsoft.com/office/officeart/2005/8/layout/process2"/>
    <dgm:cxn modelId="{4B904658-01CF-459E-A5A3-083C7CE74331}" type="presParOf" srcId="{5885CCB5-2E05-47DA-B8B1-26BD2FE5D768}" destId="{6CE68451-38CB-412F-98AA-8D73F077A747}" srcOrd="7" destOrd="0" presId="urn:microsoft.com/office/officeart/2005/8/layout/process2"/>
    <dgm:cxn modelId="{D3D24CB7-27A8-48E9-8397-E185E3BD72F2}" type="presParOf" srcId="{6CE68451-38CB-412F-98AA-8D73F077A747}" destId="{1B5407E5-9F34-4E6E-8E28-77D22008786A}" srcOrd="0" destOrd="0" presId="urn:microsoft.com/office/officeart/2005/8/layout/process2"/>
    <dgm:cxn modelId="{064BF8E5-4B78-4198-BB71-09CA6B4F1B7D}" type="presParOf" srcId="{5885CCB5-2E05-47DA-B8B1-26BD2FE5D768}" destId="{23B61C07-E25B-435D-9C64-85E995121463}" srcOrd="8" destOrd="0" presId="urn:microsoft.com/office/officeart/2005/8/layout/process2"/>
    <dgm:cxn modelId="{37A56B26-DED8-4CF7-A480-4C146B85C3BB}" type="presParOf" srcId="{5885CCB5-2E05-47DA-B8B1-26BD2FE5D768}" destId="{4F3D9A84-DDD9-4C08-ADFA-A4E0AAC61E02}" srcOrd="9" destOrd="0" presId="urn:microsoft.com/office/officeart/2005/8/layout/process2"/>
    <dgm:cxn modelId="{CD629547-7A5D-4AB9-9BDE-A6F83FD84FA9}" type="presParOf" srcId="{4F3D9A84-DDD9-4C08-ADFA-A4E0AAC61E02}" destId="{E652613D-08A3-45FE-8E5B-EF7165030A5B}" srcOrd="0" destOrd="0" presId="urn:microsoft.com/office/officeart/2005/8/layout/process2"/>
    <dgm:cxn modelId="{B7D3227B-514A-4D1F-AAFD-99F32C2E9890}" type="presParOf" srcId="{5885CCB5-2E05-47DA-B8B1-26BD2FE5D768}" destId="{0A31A30E-BB4E-4193-B641-86F80B417DAB}" srcOrd="10" destOrd="0" presId="urn:microsoft.com/office/officeart/2005/8/layout/process2"/>
    <dgm:cxn modelId="{B38BE671-3309-435F-8F6E-129E1E99C9B2}" type="presParOf" srcId="{5885CCB5-2E05-47DA-B8B1-26BD2FE5D768}" destId="{2F45542F-E8C7-4834-A835-EA91690D8B28}" srcOrd="11" destOrd="0" presId="urn:microsoft.com/office/officeart/2005/8/layout/process2"/>
    <dgm:cxn modelId="{B9F62517-AB9E-4092-8A17-4B69CFEA14A6}" type="presParOf" srcId="{2F45542F-E8C7-4834-A835-EA91690D8B28}" destId="{623206A1-6C07-4144-A8A7-13950850A4E4}" srcOrd="0" destOrd="0" presId="urn:microsoft.com/office/officeart/2005/8/layout/process2"/>
    <dgm:cxn modelId="{ED29E533-0C8A-47DD-AB83-4E4425430F32}" type="presParOf" srcId="{5885CCB5-2E05-47DA-B8B1-26BD2FE5D768}" destId="{9A82A6FE-52CE-4FB4-A1CE-36AE9BEAA771}" srcOrd="12" destOrd="0" presId="urn:microsoft.com/office/officeart/2005/8/layout/process2"/>
    <dgm:cxn modelId="{0CCD61B1-7066-441E-8098-7BA584FEF71F}" type="presParOf" srcId="{5885CCB5-2E05-47DA-B8B1-26BD2FE5D768}" destId="{314BF0ED-6C8D-4F23-A049-3B5DE9DBFE3D}" srcOrd="13" destOrd="0" presId="urn:microsoft.com/office/officeart/2005/8/layout/process2"/>
    <dgm:cxn modelId="{B67DEDF4-5B1E-40C3-B461-F030AF66135C}" type="presParOf" srcId="{314BF0ED-6C8D-4F23-A049-3B5DE9DBFE3D}" destId="{DC83CA61-0EF9-44F7-BDC5-28EE24D2D140}" srcOrd="0" destOrd="0" presId="urn:microsoft.com/office/officeart/2005/8/layout/process2"/>
    <dgm:cxn modelId="{AA3E62B2-133E-460B-85FE-5A7462B509C0}" type="presParOf" srcId="{5885CCB5-2E05-47DA-B8B1-26BD2FE5D768}" destId="{27AB41F9-2EA5-4EC4-816F-79EAF5DBC60D}"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5F6D6D-482A-4B41-AC04-F6690F7AB3A1}" type="doc">
      <dgm:prSet loTypeId="urn:microsoft.com/office/officeart/2005/8/layout/vProcess5" loCatId="process" qsTypeId="urn:microsoft.com/office/officeart/2005/8/quickstyle/simple5" qsCatId="simple" csTypeId="urn:microsoft.com/office/officeart/2005/8/colors/accent0_1" csCatId="mainScheme" phldr="1"/>
      <dgm:spPr/>
      <dgm:t>
        <a:bodyPr/>
        <a:lstStyle/>
        <a:p>
          <a:endParaRPr lang="en-US"/>
        </a:p>
      </dgm:t>
    </dgm:pt>
    <dgm:pt modelId="{26C85885-25D9-494F-85B6-65769406A6D3}">
      <dgm:prSet/>
      <dgm:spPr/>
      <dgm:t>
        <a:bodyPr/>
        <a:lstStyle/>
        <a:p>
          <a:r>
            <a:rPr lang="en-US" dirty="0"/>
            <a:t>Think of your own question and create a chart/graph to answer it</a:t>
          </a:r>
        </a:p>
      </dgm:t>
    </dgm:pt>
    <dgm:pt modelId="{F3FD99F8-36FD-4F05-BAFF-4EA5828B4E51}" type="parTrans" cxnId="{3CD1F45C-1919-4C10-8672-AEB6098082D8}">
      <dgm:prSet/>
      <dgm:spPr/>
      <dgm:t>
        <a:bodyPr/>
        <a:lstStyle/>
        <a:p>
          <a:endParaRPr lang="en-US" sz="1400"/>
        </a:p>
      </dgm:t>
    </dgm:pt>
    <dgm:pt modelId="{277CC1E2-C5C2-4394-AE71-011D1103B251}" type="sibTrans" cxnId="{3CD1F45C-1919-4C10-8672-AEB6098082D8}">
      <dgm:prSet/>
      <dgm:spPr/>
      <dgm:t>
        <a:bodyPr/>
        <a:lstStyle/>
        <a:p>
          <a:endParaRPr lang="en-US"/>
        </a:p>
      </dgm:t>
    </dgm:pt>
    <dgm:pt modelId="{CB120EAD-1FD4-4A45-AAE6-EB8DA74416C3}">
      <dgm:prSet/>
      <dgm:spPr/>
      <dgm:t>
        <a:bodyPr/>
        <a:lstStyle/>
        <a:p>
          <a:r>
            <a:rPr lang="en-US"/>
            <a:t>Your own question: </a:t>
          </a:r>
        </a:p>
        <a:p>
          <a:r>
            <a:rPr lang="en-US" b="1"/>
            <a:t>What happens to the humidity when the temperature falls?</a:t>
          </a:r>
        </a:p>
      </dgm:t>
    </dgm:pt>
    <dgm:pt modelId="{DA11BF5F-8358-408C-AB27-A01DBDD31993}" type="parTrans" cxnId="{0710D0C3-4A49-48BF-91A9-E4C4832B5943}">
      <dgm:prSet/>
      <dgm:spPr/>
      <dgm:t>
        <a:bodyPr/>
        <a:lstStyle/>
        <a:p>
          <a:endParaRPr lang="en-US" sz="1400"/>
        </a:p>
      </dgm:t>
    </dgm:pt>
    <dgm:pt modelId="{61631153-384A-45B5-B9E4-D4E1BBD06A99}" type="sibTrans" cxnId="{0710D0C3-4A49-48BF-91A9-E4C4832B5943}">
      <dgm:prSet/>
      <dgm:spPr/>
      <dgm:t>
        <a:bodyPr/>
        <a:lstStyle/>
        <a:p>
          <a:endParaRPr lang="en-US"/>
        </a:p>
      </dgm:t>
    </dgm:pt>
    <dgm:pt modelId="{F68DA7F6-6752-4216-B9D5-EA34CE6B26FE}">
      <dgm:prSet/>
      <dgm:spPr/>
      <dgm:t>
        <a:bodyPr/>
        <a:lstStyle/>
        <a:p>
          <a:r>
            <a:rPr lang="en-US" dirty="0"/>
            <a:t>Answer supported by Chart: </a:t>
          </a:r>
          <a:r>
            <a:rPr lang="en-US" b="1" dirty="0"/>
            <a:t>Humidity increases whenever there is a drop in temperature.</a:t>
          </a:r>
        </a:p>
      </dgm:t>
    </dgm:pt>
    <dgm:pt modelId="{12C89458-B8C9-4CC0-9045-4BFE8EA0DB36}" type="parTrans" cxnId="{640C16ED-B5B5-44EC-945F-AF3A028D2B55}">
      <dgm:prSet/>
      <dgm:spPr/>
      <dgm:t>
        <a:bodyPr/>
        <a:lstStyle/>
        <a:p>
          <a:endParaRPr lang="en-US" sz="1400"/>
        </a:p>
      </dgm:t>
    </dgm:pt>
    <dgm:pt modelId="{565D2598-D350-4083-89F7-01A2E207A385}" type="sibTrans" cxnId="{640C16ED-B5B5-44EC-945F-AF3A028D2B55}">
      <dgm:prSet/>
      <dgm:spPr/>
      <dgm:t>
        <a:bodyPr/>
        <a:lstStyle/>
        <a:p>
          <a:endParaRPr lang="en-US"/>
        </a:p>
      </dgm:t>
    </dgm:pt>
    <dgm:pt modelId="{3AFF7F1E-826F-457B-A5BD-94FCA57C96BC}" type="pres">
      <dgm:prSet presAssocID="{695F6D6D-482A-4B41-AC04-F6690F7AB3A1}" presName="outerComposite" presStyleCnt="0">
        <dgm:presLayoutVars>
          <dgm:chMax val="5"/>
          <dgm:dir/>
          <dgm:resizeHandles val="exact"/>
        </dgm:presLayoutVars>
      </dgm:prSet>
      <dgm:spPr/>
    </dgm:pt>
    <dgm:pt modelId="{EA4CF8DF-B354-4C84-9F4D-70EC3EFA3DBF}" type="pres">
      <dgm:prSet presAssocID="{695F6D6D-482A-4B41-AC04-F6690F7AB3A1}" presName="dummyMaxCanvas" presStyleCnt="0">
        <dgm:presLayoutVars/>
      </dgm:prSet>
      <dgm:spPr/>
    </dgm:pt>
    <dgm:pt modelId="{AB841396-0A0B-4E94-A63D-37A6180CEF06}" type="pres">
      <dgm:prSet presAssocID="{695F6D6D-482A-4B41-AC04-F6690F7AB3A1}" presName="ThreeNodes_1" presStyleLbl="node1" presStyleIdx="0" presStyleCnt="3">
        <dgm:presLayoutVars>
          <dgm:bulletEnabled val="1"/>
        </dgm:presLayoutVars>
      </dgm:prSet>
      <dgm:spPr/>
    </dgm:pt>
    <dgm:pt modelId="{04E25ABA-A6D7-4E53-829B-BF5939598D96}" type="pres">
      <dgm:prSet presAssocID="{695F6D6D-482A-4B41-AC04-F6690F7AB3A1}" presName="ThreeNodes_2" presStyleLbl="node1" presStyleIdx="1" presStyleCnt="3">
        <dgm:presLayoutVars>
          <dgm:bulletEnabled val="1"/>
        </dgm:presLayoutVars>
      </dgm:prSet>
      <dgm:spPr/>
    </dgm:pt>
    <dgm:pt modelId="{D13AE312-4F3D-49C8-9276-B0452EF0A6F8}" type="pres">
      <dgm:prSet presAssocID="{695F6D6D-482A-4B41-AC04-F6690F7AB3A1}" presName="ThreeNodes_3" presStyleLbl="node1" presStyleIdx="2" presStyleCnt="3">
        <dgm:presLayoutVars>
          <dgm:bulletEnabled val="1"/>
        </dgm:presLayoutVars>
      </dgm:prSet>
      <dgm:spPr/>
    </dgm:pt>
    <dgm:pt modelId="{9C2DF236-CD2A-4CA7-AAC9-6BC67818AFD6}" type="pres">
      <dgm:prSet presAssocID="{695F6D6D-482A-4B41-AC04-F6690F7AB3A1}" presName="ThreeConn_1-2" presStyleLbl="fgAccFollowNode1" presStyleIdx="0" presStyleCnt="2">
        <dgm:presLayoutVars>
          <dgm:bulletEnabled val="1"/>
        </dgm:presLayoutVars>
      </dgm:prSet>
      <dgm:spPr/>
    </dgm:pt>
    <dgm:pt modelId="{CC7BC62A-82EF-4A22-B6D8-FE0FED57D476}" type="pres">
      <dgm:prSet presAssocID="{695F6D6D-482A-4B41-AC04-F6690F7AB3A1}" presName="ThreeConn_2-3" presStyleLbl="fgAccFollowNode1" presStyleIdx="1" presStyleCnt="2">
        <dgm:presLayoutVars>
          <dgm:bulletEnabled val="1"/>
        </dgm:presLayoutVars>
      </dgm:prSet>
      <dgm:spPr/>
    </dgm:pt>
    <dgm:pt modelId="{F8B412FE-4EA1-45D9-895A-546BB47EEA24}" type="pres">
      <dgm:prSet presAssocID="{695F6D6D-482A-4B41-AC04-F6690F7AB3A1}" presName="ThreeNodes_1_text" presStyleLbl="node1" presStyleIdx="2" presStyleCnt="3">
        <dgm:presLayoutVars>
          <dgm:bulletEnabled val="1"/>
        </dgm:presLayoutVars>
      </dgm:prSet>
      <dgm:spPr/>
    </dgm:pt>
    <dgm:pt modelId="{EBC4FFB9-F047-4EB1-96E2-C65D8E25C1C7}" type="pres">
      <dgm:prSet presAssocID="{695F6D6D-482A-4B41-AC04-F6690F7AB3A1}" presName="ThreeNodes_2_text" presStyleLbl="node1" presStyleIdx="2" presStyleCnt="3">
        <dgm:presLayoutVars>
          <dgm:bulletEnabled val="1"/>
        </dgm:presLayoutVars>
      </dgm:prSet>
      <dgm:spPr/>
    </dgm:pt>
    <dgm:pt modelId="{851ADC04-E059-4B39-8F86-DDEC72DA0B4A}" type="pres">
      <dgm:prSet presAssocID="{695F6D6D-482A-4B41-AC04-F6690F7AB3A1}" presName="ThreeNodes_3_text" presStyleLbl="node1" presStyleIdx="2" presStyleCnt="3">
        <dgm:presLayoutVars>
          <dgm:bulletEnabled val="1"/>
        </dgm:presLayoutVars>
      </dgm:prSet>
      <dgm:spPr/>
    </dgm:pt>
  </dgm:ptLst>
  <dgm:cxnLst>
    <dgm:cxn modelId="{C0D60A06-527D-44BA-BCBF-1727EDD3D861}" type="presOf" srcId="{26C85885-25D9-494F-85B6-65769406A6D3}" destId="{AB841396-0A0B-4E94-A63D-37A6180CEF06}" srcOrd="0" destOrd="0" presId="urn:microsoft.com/office/officeart/2005/8/layout/vProcess5"/>
    <dgm:cxn modelId="{3A3A1B11-C7C5-4179-B466-C28DCCB07624}" type="presOf" srcId="{F68DA7F6-6752-4216-B9D5-EA34CE6B26FE}" destId="{D13AE312-4F3D-49C8-9276-B0452EF0A6F8}" srcOrd="0" destOrd="0" presId="urn:microsoft.com/office/officeart/2005/8/layout/vProcess5"/>
    <dgm:cxn modelId="{11AC6530-E27D-4B44-9723-B9A51C63AA75}" type="presOf" srcId="{CB120EAD-1FD4-4A45-AAE6-EB8DA74416C3}" destId="{04E25ABA-A6D7-4E53-829B-BF5939598D96}" srcOrd="0" destOrd="0" presId="urn:microsoft.com/office/officeart/2005/8/layout/vProcess5"/>
    <dgm:cxn modelId="{DD81EA32-6DF7-43C7-8C5B-4EC1D1424225}" type="presOf" srcId="{26C85885-25D9-494F-85B6-65769406A6D3}" destId="{F8B412FE-4EA1-45D9-895A-546BB47EEA24}" srcOrd="1" destOrd="0" presId="urn:microsoft.com/office/officeart/2005/8/layout/vProcess5"/>
    <dgm:cxn modelId="{3CD1F45C-1919-4C10-8672-AEB6098082D8}" srcId="{695F6D6D-482A-4B41-AC04-F6690F7AB3A1}" destId="{26C85885-25D9-494F-85B6-65769406A6D3}" srcOrd="0" destOrd="0" parTransId="{F3FD99F8-36FD-4F05-BAFF-4EA5828B4E51}" sibTransId="{277CC1E2-C5C2-4394-AE71-011D1103B251}"/>
    <dgm:cxn modelId="{BDD8DF93-04FD-4AD7-B85A-1356780D9218}" type="presOf" srcId="{61631153-384A-45B5-B9E4-D4E1BBD06A99}" destId="{CC7BC62A-82EF-4A22-B6D8-FE0FED57D476}" srcOrd="0" destOrd="0" presId="urn:microsoft.com/office/officeart/2005/8/layout/vProcess5"/>
    <dgm:cxn modelId="{663B2DA1-2D14-415C-B9E1-6648C1EF3146}" type="presOf" srcId="{CB120EAD-1FD4-4A45-AAE6-EB8DA74416C3}" destId="{EBC4FFB9-F047-4EB1-96E2-C65D8E25C1C7}" srcOrd="1" destOrd="0" presId="urn:microsoft.com/office/officeart/2005/8/layout/vProcess5"/>
    <dgm:cxn modelId="{2AD06AAA-8032-4664-B45C-A52AB821D85F}" type="presOf" srcId="{F68DA7F6-6752-4216-B9D5-EA34CE6B26FE}" destId="{851ADC04-E059-4B39-8F86-DDEC72DA0B4A}" srcOrd="1" destOrd="0" presId="urn:microsoft.com/office/officeart/2005/8/layout/vProcess5"/>
    <dgm:cxn modelId="{0710D0C3-4A49-48BF-91A9-E4C4832B5943}" srcId="{695F6D6D-482A-4B41-AC04-F6690F7AB3A1}" destId="{CB120EAD-1FD4-4A45-AAE6-EB8DA74416C3}" srcOrd="1" destOrd="0" parTransId="{DA11BF5F-8358-408C-AB27-A01DBDD31993}" sibTransId="{61631153-384A-45B5-B9E4-D4E1BBD06A99}"/>
    <dgm:cxn modelId="{8D3222D1-0AE9-4223-9B38-695A1ABA6D86}" type="presOf" srcId="{277CC1E2-C5C2-4394-AE71-011D1103B251}" destId="{9C2DF236-CD2A-4CA7-AAC9-6BC67818AFD6}" srcOrd="0" destOrd="0" presId="urn:microsoft.com/office/officeart/2005/8/layout/vProcess5"/>
    <dgm:cxn modelId="{87A5C3DA-A89E-4519-B6CB-3CC7537EFB02}" type="presOf" srcId="{695F6D6D-482A-4B41-AC04-F6690F7AB3A1}" destId="{3AFF7F1E-826F-457B-A5BD-94FCA57C96BC}" srcOrd="0" destOrd="0" presId="urn:microsoft.com/office/officeart/2005/8/layout/vProcess5"/>
    <dgm:cxn modelId="{640C16ED-B5B5-44EC-945F-AF3A028D2B55}" srcId="{695F6D6D-482A-4B41-AC04-F6690F7AB3A1}" destId="{F68DA7F6-6752-4216-B9D5-EA34CE6B26FE}" srcOrd="2" destOrd="0" parTransId="{12C89458-B8C9-4CC0-9045-4BFE8EA0DB36}" sibTransId="{565D2598-D350-4083-89F7-01A2E207A385}"/>
    <dgm:cxn modelId="{68DF00EE-666A-470D-A195-F9962CA7494A}" type="presParOf" srcId="{3AFF7F1E-826F-457B-A5BD-94FCA57C96BC}" destId="{EA4CF8DF-B354-4C84-9F4D-70EC3EFA3DBF}" srcOrd="0" destOrd="0" presId="urn:microsoft.com/office/officeart/2005/8/layout/vProcess5"/>
    <dgm:cxn modelId="{DAE9320B-65C5-4257-8830-BF4E62983CD9}" type="presParOf" srcId="{3AFF7F1E-826F-457B-A5BD-94FCA57C96BC}" destId="{AB841396-0A0B-4E94-A63D-37A6180CEF06}" srcOrd="1" destOrd="0" presId="urn:microsoft.com/office/officeart/2005/8/layout/vProcess5"/>
    <dgm:cxn modelId="{16C65B56-D385-43CD-B8C1-CBA0A2901345}" type="presParOf" srcId="{3AFF7F1E-826F-457B-A5BD-94FCA57C96BC}" destId="{04E25ABA-A6D7-4E53-829B-BF5939598D96}" srcOrd="2" destOrd="0" presId="urn:microsoft.com/office/officeart/2005/8/layout/vProcess5"/>
    <dgm:cxn modelId="{AB270D3A-3C8B-4C10-A5EF-28FC88399814}" type="presParOf" srcId="{3AFF7F1E-826F-457B-A5BD-94FCA57C96BC}" destId="{D13AE312-4F3D-49C8-9276-B0452EF0A6F8}" srcOrd="3" destOrd="0" presId="urn:microsoft.com/office/officeart/2005/8/layout/vProcess5"/>
    <dgm:cxn modelId="{E170DD0D-B79F-4D24-B3B5-07CB088AEDF5}" type="presParOf" srcId="{3AFF7F1E-826F-457B-A5BD-94FCA57C96BC}" destId="{9C2DF236-CD2A-4CA7-AAC9-6BC67818AFD6}" srcOrd="4" destOrd="0" presId="urn:microsoft.com/office/officeart/2005/8/layout/vProcess5"/>
    <dgm:cxn modelId="{19383D3D-29DD-47D4-896E-BBF3110B7B45}" type="presParOf" srcId="{3AFF7F1E-826F-457B-A5BD-94FCA57C96BC}" destId="{CC7BC62A-82EF-4A22-B6D8-FE0FED57D476}" srcOrd="5" destOrd="0" presId="urn:microsoft.com/office/officeart/2005/8/layout/vProcess5"/>
    <dgm:cxn modelId="{FFD22A14-1551-4DB3-A809-89E836477892}" type="presParOf" srcId="{3AFF7F1E-826F-457B-A5BD-94FCA57C96BC}" destId="{F8B412FE-4EA1-45D9-895A-546BB47EEA24}" srcOrd="6" destOrd="0" presId="urn:microsoft.com/office/officeart/2005/8/layout/vProcess5"/>
    <dgm:cxn modelId="{2D49E25A-8222-4B8D-99BE-C9D5A1C5B1D8}" type="presParOf" srcId="{3AFF7F1E-826F-457B-A5BD-94FCA57C96BC}" destId="{EBC4FFB9-F047-4EB1-96E2-C65D8E25C1C7}" srcOrd="7" destOrd="0" presId="urn:microsoft.com/office/officeart/2005/8/layout/vProcess5"/>
    <dgm:cxn modelId="{B440B48A-6F23-4368-A576-9A664124F9FB}" type="presParOf" srcId="{3AFF7F1E-826F-457B-A5BD-94FCA57C96BC}" destId="{851ADC04-E059-4B39-8F86-DDEC72DA0B4A}"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2877B-449E-4785-A18A-3209621BA8C9}">
      <dsp:nvSpPr>
        <dsp:cNvPr id="0" name=""/>
        <dsp:cNvSpPr/>
      </dsp:nvSpPr>
      <dsp:spPr>
        <a:xfrm>
          <a:off x="971020" y="1554"/>
          <a:ext cx="2151786" cy="55340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Start</a:t>
          </a:r>
        </a:p>
      </dsp:txBody>
      <dsp:txXfrm>
        <a:off x="1286142" y="82598"/>
        <a:ext cx="1521542" cy="391315"/>
      </dsp:txXfrm>
    </dsp:sp>
    <dsp:sp modelId="{5AE3ED0C-A50D-4186-856C-1091706AF746}">
      <dsp:nvSpPr>
        <dsp:cNvPr id="0" name=""/>
        <dsp:cNvSpPr/>
      </dsp:nvSpPr>
      <dsp:spPr>
        <a:xfrm rot="5400000">
          <a:off x="1943150" y="568792"/>
          <a:ext cx="207526" cy="249031"/>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972204" y="589544"/>
        <a:ext cx="149419" cy="145268"/>
      </dsp:txXfrm>
    </dsp:sp>
    <dsp:sp modelId="{F109501B-4D02-4758-A67A-8B779C4B22B2}">
      <dsp:nvSpPr>
        <dsp:cNvPr id="0" name=""/>
        <dsp:cNvSpPr/>
      </dsp:nvSpPr>
      <dsp:spPr>
        <a:xfrm>
          <a:off x="971020" y="831659"/>
          <a:ext cx="2151786" cy="5534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Install Python Module</a:t>
          </a:r>
        </a:p>
      </dsp:txBody>
      <dsp:txXfrm>
        <a:off x="987229" y="847868"/>
        <a:ext cx="2119368" cy="520985"/>
      </dsp:txXfrm>
    </dsp:sp>
    <dsp:sp modelId="{520591CB-00AE-46F7-85BB-DCD295A897BB}">
      <dsp:nvSpPr>
        <dsp:cNvPr id="0" name=""/>
        <dsp:cNvSpPr/>
      </dsp:nvSpPr>
      <dsp:spPr>
        <a:xfrm rot="5400000">
          <a:off x="1943150" y="1398897"/>
          <a:ext cx="207526" cy="249031"/>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972204" y="1419649"/>
        <a:ext cx="149419" cy="145268"/>
      </dsp:txXfrm>
    </dsp:sp>
    <dsp:sp modelId="{E1DA6100-8B61-40DD-8E78-4492D9913A21}">
      <dsp:nvSpPr>
        <dsp:cNvPr id="0" name=""/>
        <dsp:cNvSpPr/>
      </dsp:nvSpPr>
      <dsp:spPr>
        <a:xfrm>
          <a:off x="971020" y="1661763"/>
          <a:ext cx="2151786" cy="5534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Download weather data to a database</a:t>
          </a:r>
        </a:p>
      </dsp:txBody>
      <dsp:txXfrm>
        <a:off x="987229" y="1677972"/>
        <a:ext cx="2119368" cy="520985"/>
      </dsp:txXfrm>
    </dsp:sp>
    <dsp:sp modelId="{38EB7DB6-7940-42F7-A289-7A35399E41B7}">
      <dsp:nvSpPr>
        <dsp:cNvPr id="0" name=""/>
        <dsp:cNvSpPr/>
      </dsp:nvSpPr>
      <dsp:spPr>
        <a:xfrm rot="5400000">
          <a:off x="1943150" y="2229001"/>
          <a:ext cx="207526" cy="249031"/>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972204" y="2249753"/>
        <a:ext cx="149419" cy="145268"/>
      </dsp:txXfrm>
    </dsp:sp>
    <dsp:sp modelId="{393E0199-A890-4BCF-9B7C-69FAA4279C4D}">
      <dsp:nvSpPr>
        <dsp:cNvPr id="0" name=""/>
        <dsp:cNvSpPr/>
      </dsp:nvSpPr>
      <dsp:spPr>
        <a:xfrm>
          <a:off x="971020" y="2491868"/>
          <a:ext cx="2151786" cy="5534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Extract weather data from database into a csv file with python</a:t>
          </a:r>
        </a:p>
      </dsp:txBody>
      <dsp:txXfrm>
        <a:off x="987229" y="2508077"/>
        <a:ext cx="2119368" cy="520985"/>
      </dsp:txXfrm>
    </dsp:sp>
    <dsp:sp modelId="{6CE68451-38CB-412F-98AA-8D73F077A747}">
      <dsp:nvSpPr>
        <dsp:cNvPr id="0" name=""/>
        <dsp:cNvSpPr/>
      </dsp:nvSpPr>
      <dsp:spPr>
        <a:xfrm rot="5400000">
          <a:off x="1943150" y="3059106"/>
          <a:ext cx="207526" cy="249031"/>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972204" y="3079858"/>
        <a:ext cx="149419" cy="145268"/>
      </dsp:txXfrm>
    </dsp:sp>
    <dsp:sp modelId="{23B61C07-E25B-435D-9C64-85E995121463}">
      <dsp:nvSpPr>
        <dsp:cNvPr id="0" name=""/>
        <dsp:cNvSpPr/>
      </dsp:nvSpPr>
      <dsp:spPr>
        <a:xfrm>
          <a:off x="971020" y="3321972"/>
          <a:ext cx="2151786" cy="5534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Cleanse weather data</a:t>
          </a:r>
          <a:endParaRPr lang="en-US" sz="1100" kern="1200" dirty="0"/>
        </a:p>
      </dsp:txBody>
      <dsp:txXfrm>
        <a:off x="987229" y="3338181"/>
        <a:ext cx="2119368" cy="520985"/>
      </dsp:txXfrm>
    </dsp:sp>
    <dsp:sp modelId="{4F3D9A84-DDD9-4C08-ADFA-A4E0AAC61E02}">
      <dsp:nvSpPr>
        <dsp:cNvPr id="0" name=""/>
        <dsp:cNvSpPr/>
      </dsp:nvSpPr>
      <dsp:spPr>
        <a:xfrm rot="5400000">
          <a:off x="1943150" y="3889210"/>
          <a:ext cx="207526" cy="249031"/>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972204" y="3909962"/>
        <a:ext cx="149419" cy="145268"/>
      </dsp:txXfrm>
    </dsp:sp>
    <dsp:sp modelId="{0A31A30E-BB4E-4193-B641-86F80B417DAB}">
      <dsp:nvSpPr>
        <dsp:cNvPr id="0" name=""/>
        <dsp:cNvSpPr/>
      </dsp:nvSpPr>
      <dsp:spPr>
        <a:xfrm>
          <a:off x="971020" y="4152077"/>
          <a:ext cx="2151786" cy="5534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Use Excel to manipulate data</a:t>
          </a:r>
          <a:endParaRPr lang="en-US" sz="1100" kern="1200" dirty="0"/>
        </a:p>
      </dsp:txBody>
      <dsp:txXfrm>
        <a:off x="987229" y="4168286"/>
        <a:ext cx="2119368" cy="520985"/>
      </dsp:txXfrm>
    </dsp:sp>
    <dsp:sp modelId="{2F45542F-E8C7-4834-A835-EA91690D8B28}">
      <dsp:nvSpPr>
        <dsp:cNvPr id="0" name=""/>
        <dsp:cNvSpPr/>
      </dsp:nvSpPr>
      <dsp:spPr>
        <a:xfrm rot="5400000">
          <a:off x="1943150" y="4719315"/>
          <a:ext cx="207526" cy="249031"/>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972204" y="4740067"/>
        <a:ext cx="149419" cy="145268"/>
      </dsp:txXfrm>
    </dsp:sp>
    <dsp:sp modelId="{9A82A6FE-52CE-4FB4-A1CE-36AE9BEAA771}">
      <dsp:nvSpPr>
        <dsp:cNvPr id="0" name=""/>
        <dsp:cNvSpPr/>
      </dsp:nvSpPr>
      <dsp:spPr>
        <a:xfrm>
          <a:off x="971020" y="4982181"/>
          <a:ext cx="2151786" cy="553403"/>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Use python data analytics modules to develop graphical models</a:t>
          </a:r>
          <a:endParaRPr lang="en-US" sz="1100" kern="1200" dirty="0"/>
        </a:p>
      </dsp:txBody>
      <dsp:txXfrm>
        <a:off x="987229" y="4998390"/>
        <a:ext cx="2119368" cy="520985"/>
      </dsp:txXfrm>
    </dsp:sp>
    <dsp:sp modelId="{314BF0ED-6C8D-4F23-A049-3B5DE9DBFE3D}">
      <dsp:nvSpPr>
        <dsp:cNvPr id="0" name=""/>
        <dsp:cNvSpPr/>
      </dsp:nvSpPr>
      <dsp:spPr>
        <a:xfrm rot="5400000">
          <a:off x="1943150" y="5549420"/>
          <a:ext cx="207526" cy="249031"/>
        </a:xfrm>
        <a:prstGeom prst="rightArrow">
          <a:avLst>
            <a:gd name="adj1" fmla="val 60000"/>
            <a:gd name="adj2" fmla="val 50000"/>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1972204" y="5570172"/>
        <a:ext cx="149419" cy="145268"/>
      </dsp:txXfrm>
    </dsp:sp>
    <dsp:sp modelId="{27AB41F9-2EA5-4EC4-816F-79EAF5DBC60D}">
      <dsp:nvSpPr>
        <dsp:cNvPr id="0" name=""/>
        <dsp:cNvSpPr/>
      </dsp:nvSpPr>
      <dsp:spPr>
        <a:xfrm>
          <a:off x="971020" y="5812286"/>
          <a:ext cx="2151786" cy="55340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End</a:t>
          </a:r>
        </a:p>
      </dsp:txBody>
      <dsp:txXfrm>
        <a:off x="1286142" y="5893330"/>
        <a:ext cx="1521542" cy="391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41396-0A0B-4E94-A63D-37A6180CEF06}">
      <dsp:nvSpPr>
        <dsp:cNvPr id="0" name=""/>
        <dsp:cNvSpPr/>
      </dsp:nvSpPr>
      <dsp:spPr>
        <a:xfrm>
          <a:off x="0" y="0"/>
          <a:ext cx="3394918" cy="126015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Think of your own question and create a chart/graph to answer it</a:t>
          </a:r>
        </a:p>
      </dsp:txBody>
      <dsp:txXfrm>
        <a:off x="36909" y="36909"/>
        <a:ext cx="2035109" cy="1186339"/>
      </dsp:txXfrm>
    </dsp:sp>
    <dsp:sp modelId="{04E25ABA-A6D7-4E53-829B-BF5939598D96}">
      <dsp:nvSpPr>
        <dsp:cNvPr id="0" name=""/>
        <dsp:cNvSpPr/>
      </dsp:nvSpPr>
      <dsp:spPr>
        <a:xfrm>
          <a:off x="299551" y="1470183"/>
          <a:ext cx="3394918" cy="126015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Your own question: </a:t>
          </a:r>
        </a:p>
        <a:p>
          <a:pPr marL="0" lvl="0" indent="0" algn="l" defTabSz="666750">
            <a:lnSpc>
              <a:spcPct val="90000"/>
            </a:lnSpc>
            <a:spcBef>
              <a:spcPct val="0"/>
            </a:spcBef>
            <a:spcAft>
              <a:spcPct val="35000"/>
            </a:spcAft>
            <a:buNone/>
          </a:pPr>
          <a:r>
            <a:rPr lang="en-US" sz="1500" b="1" kern="1200"/>
            <a:t>What happens to the humidity when the temperature falls?</a:t>
          </a:r>
        </a:p>
      </dsp:txBody>
      <dsp:txXfrm>
        <a:off x="336460" y="1507092"/>
        <a:ext cx="2202446" cy="1186339"/>
      </dsp:txXfrm>
    </dsp:sp>
    <dsp:sp modelId="{D13AE312-4F3D-49C8-9276-B0452EF0A6F8}">
      <dsp:nvSpPr>
        <dsp:cNvPr id="0" name=""/>
        <dsp:cNvSpPr/>
      </dsp:nvSpPr>
      <dsp:spPr>
        <a:xfrm>
          <a:off x="599103" y="2940367"/>
          <a:ext cx="3394918" cy="1260157"/>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t>Answer supported by Chart: </a:t>
          </a:r>
          <a:r>
            <a:rPr lang="en-US" sz="1500" b="1" kern="1200" dirty="0"/>
            <a:t>Humidity increases whenever there is a drop in temperature.</a:t>
          </a:r>
        </a:p>
      </dsp:txBody>
      <dsp:txXfrm>
        <a:off x="636012" y="2977276"/>
        <a:ext cx="2202446" cy="1186339"/>
      </dsp:txXfrm>
    </dsp:sp>
    <dsp:sp modelId="{9C2DF236-CD2A-4CA7-AAC9-6BC67818AFD6}">
      <dsp:nvSpPr>
        <dsp:cNvPr id="0" name=""/>
        <dsp:cNvSpPr/>
      </dsp:nvSpPr>
      <dsp:spPr>
        <a:xfrm>
          <a:off x="2575816" y="955619"/>
          <a:ext cx="819102" cy="819102"/>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760114" y="955619"/>
        <a:ext cx="450506" cy="616374"/>
      </dsp:txXfrm>
    </dsp:sp>
    <dsp:sp modelId="{CC7BC62A-82EF-4A22-B6D8-FE0FED57D476}">
      <dsp:nvSpPr>
        <dsp:cNvPr id="0" name=""/>
        <dsp:cNvSpPr/>
      </dsp:nvSpPr>
      <dsp:spPr>
        <a:xfrm>
          <a:off x="2875367" y="2417402"/>
          <a:ext cx="819102" cy="819102"/>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dk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059665" y="2417402"/>
        <a:ext cx="450506" cy="6163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5B210E-C422-4231-996B-9B3DEFC2B3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entury Gothic" panose="020B0502020202020204" pitchFamily="34" charset="0"/>
            </a:endParaRPr>
          </a:p>
        </p:txBody>
      </p:sp>
      <p:sp>
        <p:nvSpPr>
          <p:cNvPr id="3" name="Date Placeholder 2">
            <a:extLst>
              <a:ext uri="{FF2B5EF4-FFF2-40B4-BE49-F238E27FC236}">
                <a16:creationId xmlns:a16="http://schemas.microsoft.com/office/drawing/2014/main" id="{5D9A90EF-4D43-4F3F-8B62-320702349E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D1979C-4DE0-44B9-AAD2-87365AC155BE}" type="datetimeFigureOut">
              <a:rPr lang="en-US" smtClean="0">
                <a:latin typeface="Century Gothic" panose="020B0502020202020204" pitchFamily="34" charset="0"/>
              </a:rPr>
              <a:t>4/23/2022</a:t>
            </a:fld>
            <a:endParaRPr lang="en-US" dirty="0">
              <a:latin typeface="Century Gothic" panose="020B0502020202020204" pitchFamily="34" charset="0"/>
            </a:endParaRPr>
          </a:p>
        </p:txBody>
      </p:sp>
      <p:sp>
        <p:nvSpPr>
          <p:cNvPr id="4" name="Footer Placeholder 3">
            <a:extLst>
              <a:ext uri="{FF2B5EF4-FFF2-40B4-BE49-F238E27FC236}">
                <a16:creationId xmlns:a16="http://schemas.microsoft.com/office/drawing/2014/main" id="{37AD520D-C53D-45BF-AA23-9163062E45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3F580139-3370-48BA-906D-DE0CFDF7BA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227EFE-0D32-46AD-9B6E-406A4D095DC3}" type="slidenum">
              <a:rPr lang="en-US" smtClean="0">
                <a:latin typeface="Century Gothic" panose="020B0502020202020204" pitchFamily="34" charset="0"/>
              </a:rPr>
              <a:t>‹#›</a:t>
            </a:fld>
            <a:endParaRPr lang="en-US" dirty="0">
              <a:latin typeface="Century Gothic" panose="020B0502020202020204" pitchFamily="34" charset="0"/>
            </a:endParaRPr>
          </a:p>
        </p:txBody>
      </p:sp>
    </p:spTree>
    <p:extLst>
      <p:ext uri="{BB962C8B-B14F-4D97-AF65-F5344CB8AC3E}">
        <p14:creationId xmlns:p14="http://schemas.microsoft.com/office/powerpoint/2010/main" val="32952894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4/23/2022</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0511828"/>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4/23/2022</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37748744"/>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4/23/2022</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2105332"/>
      </p:ext>
    </p:extLst>
  </p:cSld>
  <p:clrMapOvr>
    <a:masterClrMapping/>
  </p:clrMapOvr>
  <p:transition spd="slow">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700311943"/>
      </p:ext>
    </p:extLst>
  </p:cSld>
  <p:clrMapOvr>
    <a:masterClrMapping/>
  </p:clrMapOvr>
  <p:transition spd="slow">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971510"/>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574BDDD-E77C-4F65-80AE-A2B49D0566BE}" type="datetimeFigureOut">
              <a:rPr lang="en-US" smtClean="0"/>
              <a:t>4/23/2022</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4253926902"/>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839172374"/>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4/23/2022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805820017"/>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4/23/2022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723751830"/>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4/23/2022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361516947"/>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32877230"/>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4/23/2022</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1061377"/>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830490640"/>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53487622"/>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574BDDD-E77C-4F65-80AE-A2B49D0566BE}" type="datetimeFigureOut">
              <a:rPr lang="en-US" smtClean="0"/>
              <a:t>4/23/2022</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974926481"/>
      </p:ext>
    </p:extLst>
  </p:cSld>
  <p:clrMapOvr>
    <a:masterClrMapping/>
  </p:clrMapOvr>
  <p:transition spd="slow">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4/23/2022</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589387458"/>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4/23/2022</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18319736"/>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4/23/2022</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7969986"/>
      </p:ext>
    </p:extLst>
  </p:cSld>
  <p:clrMapOvr>
    <a:masterClrMapping/>
  </p:clrMapOvr>
  <p:transition spd="slow">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4/23/2022</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36103765"/>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4/23/2022</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46530096"/>
      </p:ext>
    </p:extLst>
  </p:cSld>
  <p:clrMapOvr>
    <a:masterClrMapping/>
  </p:clrMapOvr>
  <p:transition spd="slow">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4/23/2022</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8697400"/>
      </p:ext>
    </p:extLst>
  </p:cSld>
  <p:clrMapOvr>
    <a:masterClrMapping/>
  </p:clrMapOvr>
  <p:transition spd="slow">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4/23/2022</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6859231"/>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E574BDDD-E77C-4F65-80AE-A2B49D0566BE}" type="datetimeFigureOut">
              <a:rPr lang="en-US" smtClean="0"/>
              <a:pPr/>
              <a:t>4/23/2022</a:t>
            </a:fld>
            <a:endParaRPr lang="en-US" dirty="0"/>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6C689097-B4E2-4F9F-9CBE-5C04691F4EBF}" type="slidenum">
              <a:rPr lang="en-US" smtClean="0"/>
              <a:pPr/>
              <a:t>‹#›</a:t>
            </a:fld>
            <a:endParaRPr lang="en-US" dirty="0"/>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ircle/>
  </p:transition>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E574BDDD-E77C-4F65-80AE-A2B49D0566BE}" type="datetimeFigureOut">
              <a:rPr lang="en-US" smtClean="0"/>
              <a:t>4/23/2022</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4052285165"/>
      </p:ext>
    </p:extLst>
  </p:cSld>
  <p:clrMap bg1="dk1" tx1="lt1" bg2="dk2"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spd="slow">
    <p:circle/>
  </p:transition>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png"/><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Grp="1" noRot="1" noChangeAspect="1" noMove="1" noResize="1" noEditPoints="1" noAdjustHandles="1" noChangeArrowheads="1" noChangeShapeType="1" noCrop="1"/>
          </p:cNvPicPr>
          <p:nvPr/>
        </p:nvPicPr>
        <p:blipFill rotWithShape="1">
          <a:blip r:embed="rId2">
            <a:alphaModFix amt="50000"/>
          </a:blip>
          <a:srcRect t="10400" b="5014"/>
          <a:stretch/>
        </p:blipFill>
        <p:spPr>
          <a:xfrm>
            <a:off x="20" y="11258"/>
            <a:ext cx="12191980" cy="6857999"/>
          </a:xfrm>
          <a:prstGeom prst="rect">
            <a:avLst/>
          </a:prstGeom>
        </p:spPr>
      </p:pic>
      <p:sp>
        <p:nvSpPr>
          <p:cNvPr id="79" name="Oval 78">
            <a:extLst>
              <a:ext uri="{FF2B5EF4-FFF2-40B4-BE49-F238E27FC236}">
                <a16:creationId xmlns:a16="http://schemas.microsoft.com/office/drawing/2014/main" id="{EF640709-BDFD-453B-B75D-6212E7A87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1500" y="370600"/>
            <a:ext cx="5923842" cy="5923842"/>
          </a:xfrm>
          <a:prstGeom prst="ellipse">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 name="Title 3">
            <a:extLst>
              <a:ext uri="{FF2B5EF4-FFF2-40B4-BE49-F238E27FC236}">
                <a16:creationId xmlns:a16="http://schemas.microsoft.com/office/drawing/2014/main" id="{3AAC51C9-1B1C-4330-BFF0-5578BEB99907}"/>
              </a:ext>
            </a:extLst>
          </p:cNvPr>
          <p:cNvSpPr>
            <a:spLocks noGrp="1"/>
          </p:cNvSpPr>
          <p:nvPr>
            <p:ph type="ctrTitle"/>
          </p:nvPr>
        </p:nvSpPr>
        <p:spPr>
          <a:xfrm>
            <a:off x="3349523" y="729013"/>
            <a:ext cx="5334895" cy="2982360"/>
          </a:xfrm>
        </p:spPr>
        <p:txBody>
          <a:bodyPr vert="horz" lIns="91440" tIns="45720" rIns="91440" bIns="45720" rtlCol="0" anchor="ctr">
            <a:normAutofit/>
          </a:bodyPr>
          <a:lstStyle/>
          <a:p>
            <a:pPr>
              <a:lnSpc>
                <a:spcPct val="100000"/>
              </a:lnSpc>
            </a:pPr>
            <a:r>
              <a:rPr lang="en-US" sz="4800" b="1" dirty="0">
                <a:solidFill>
                  <a:srgbClr val="0070C0"/>
                </a:solidFill>
                <a:effectLst>
                  <a:outerShdw blurRad="50800" dist="50800" dir="5400000" algn="ctr" rotWithShape="0">
                    <a:srgbClr val="FFFF00"/>
                  </a:outerShdw>
                </a:effectLst>
                <a:latin typeface="Century Gothic" panose="020B0502020202020204" pitchFamily="34" charset="0"/>
              </a:rPr>
              <a:t>PYTHON</a:t>
            </a:r>
            <a:br>
              <a:rPr lang="en-US" sz="4800" b="1" dirty="0">
                <a:effectLst>
                  <a:outerShdw blurRad="50800" dist="50800" dir="5400000" algn="ctr" rotWithShape="0">
                    <a:srgbClr val="FFFF00"/>
                  </a:outerShdw>
                </a:effectLst>
                <a:latin typeface="Century Gothic" panose="020B0502020202020204" pitchFamily="34" charset="0"/>
              </a:rPr>
            </a:br>
            <a:r>
              <a:rPr lang="en-US" sz="4400" b="1" dirty="0">
                <a:effectLst>
                  <a:outerShdw blurRad="50800" dist="50800" dir="5400000" algn="ctr" rotWithShape="0">
                    <a:srgbClr val="FFFF00"/>
                  </a:outerShdw>
                </a:effectLst>
                <a:latin typeface="Century Gothic" panose="020B0502020202020204" pitchFamily="34" charset="0"/>
              </a:rPr>
              <a:t>{</a:t>
            </a:r>
            <a:r>
              <a:rPr lang="en-US" sz="4400" b="1" dirty="0">
                <a:latin typeface="Century Gothic" panose="020B0502020202020204" pitchFamily="34" charset="0"/>
              </a:rPr>
              <a:t>DATA ANALYTICS</a:t>
            </a:r>
            <a:r>
              <a:rPr lang="en-US" sz="4400" b="1" dirty="0">
                <a:effectLst>
                  <a:outerShdw blurRad="50800" dist="50800" dir="5400000" algn="ctr" rotWithShape="0">
                    <a:srgbClr val="FFFF00"/>
                  </a:outerShdw>
                </a:effectLst>
                <a:latin typeface="Century Gothic" panose="020B0502020202020204" pitchFamily="34" charset="0"/>
              </a:rPr>
              <a:t>}</a:t>
            </a:r>
            <a:endParaRPr lang="en-US" sz="4800" b="1" dirty="0">
              <a:effectLst>
                <a:outerShdw blurRad="50800" dist="50800" dir="5400000" algn="ctr" rotWithShape="0">
                  <a:srgbClr val="FFFF00"/>
                </a:outerShdw>
              </a:effectLst>
              <a:latin typeface="Century Gothic" panose="020B0502020202020204" pitchFamily="34" charset="0"/>
            </a:endParaRPr>
          </a:p>
        </p:txBody>
      </p:sp>
      <p:sp>
        <p:nvSpPr>
          <p:cNvPr id="8" name="Text Placeholder 7">
            <a:extLst>
              <a:ext uri="{FF2B5EF4-FFF2-40B4-BE49-F238E27FC236}">
                <a16:creationId xmlns:a16="http://schemas.microsoft.com/office/drawing/2014/main" id="{991E9D2C-36E9-47EF-A97F-60A00B2D8667}"/>
              </a:ext>
            </a:extLst>
          </p:cNvPr>
          <p:cNvSpPr>
            <a:spLocks noGrp="1"/>
          </p:cNvSpPr>
          <p:nvPr>
            <p:ph type="subTitle" idx="1"/>
          </p:nvPr>
        </p:nvSpPr>
        <p:spPr>
          <a:xfrm>
            <a:off x="3498162" y="3125530"/>
            <a:ext cx="5037616" cy="2333680"/>
          </a:xfrm>
          <a:effectLst>
            <a:outerShdw blurRad="50800" dist="50800" dir="5400000" algn="ctr" rotWithShape="0">
              <a:schemeClr val="bg2">
                <a:lumMod val="75000"/>
              </a:schemeClr>
            </a:outerShdw>
          </a:effectLst>
        </p:spPr>
        <p:txBody>
          <a:bodyPr vert="horz" lIns="91440" tIns="45720" rIns="91440" bIns="45720" rtlCol="0">
            <a:normAutofit/>
          </a:bodyPr>
          <a:lstStyle/>
          <a:p>
            <a:pPr>
              <a:lnSpc>
                <a:spcPct val="150000"/>
              </a:lnSpc>
            </a:pPr>
            <a:r>
              <a:rPr lang="en-US" dirty="0">
                <a:latin typeface="Century Gothic" panose="020B0502020202020204" pitchFamily="34" charset="0"/>
              </a:rPr>
              <a:t>CEIS110|FINAL COURSE PROJECT </a:t>
            </a:r>
          </a:p>
          <a:p>
            <a:pPr>
              <a:lnSpc>
                <a:spcPct val="110000"/>
              </a:lnSpc>
            </a:pPr>
            <a:r>
              <a:rPr lang="en-US" b="1" dirty="0">
                <a:latin typeface="Century Gothic" panose="020B0502020202020204" pitchFamily="34" charset="0"/>
              </a:rPr>
              <a:t>By: Jessica Esparza</a:t>
            </a:r>
          </a:p>
          <a:p>
            <a:pPr>
              <a:lnSpc>
                <a:spcPct val="110000"/>
              </a:lnSpc>
            </a:pPr>
            <a:r>
              <a:rPr lang="en-US" sz="2000" dirty="0">
                <a:effectLst>
                  <a:outerShdw blurRad="38100" dist="38100" dir="2700000" algn="tl">
                    <a:srgbClr val="000000">
                      <a:alpha val="43137"/>
                    </a:srgbClr>
                  </a:outerShdw>
                </a:effectLst>
                <a:latin typeface="Century Gothic" panose="020B0502020202020204" pitchFamily="34" charset="0"/>
              </a:rPr>
              <a:t> Introduction to Programming</a:t>
            </a:r>
          </a:p>
          <a:p>
            <a:pPr>
              <a:lnSpc>
                <a:spcPct val="110000"/>
              </a:lnSpc>
            </a:pPr>
            <a:r>
              <a:rPr lang="en-US" sz="2000" dirty="0">
                <a:latin typeface="Century Gothic" panose="020B0502020202020204" pitchFamily="34" charset="0"/>
              </a:rPr>
              <a:t>DeVry University</a:t>
            </a:r>
            <a:endParaRPr lang="en-US" sz="2000" dirty="0"/>
          </a:p>
          <a:p>
            <a:pPr>
              <a:lnSpc>
                <a:spcPct val="150000"/>
              </a:lnSpc>
            </a:pPr>
            <a:endParaRPr lang="en-US" dirty="0">
              <a:latin typeface="Century Gothic" panose="020B0502020202020204" pitchFamily="34" charset="0"/>
            </a:endParaRPr>
          </a:p>
        </p:txBody>
      </p:sp>
      <p:sp>
        <p:nvSpPr>
          <p:cNvPr id="81" name="Arc 80">
            <a:extLst>
              <a:ext uri="{FF2B5EF4-FFF2-40B4-BE49-F238E27FC236}">
                <a16:creationId xmlns:a16="http://schemas.microsoft.com/office/drawing/2014/main" id="{B4019478-3FDC-438C-8848-1D7DA864A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366740" flipV="1">
            <a:off x="2607299" y="8363"/>
            <a:ext cx="6816262" cy="6816262"/>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83" name="Oval 82">
            <a:extLst>
              <a:ext uri="{FF2B5EF4-FFF2-40B4-BE49-F238E27FC236}">
                <a16:creationId xmlns:a16="http://schemas.microsoft.com/office/drawing/2014/main" id="{FE406479-1D57-4209-B128-3C8174624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4609861"/>
            <a:ext cx="873032" cy="8493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cxnSp>
        <p:nvCxnSpPr>
          <p:cNvPr id="10" name="Straight Connector 9">
            <a:extLst>
              <a:ext uri="{FF2B5EF4-FFF2-40B4-BE49-F238E27FC236}">
                <a16:creationId xmlns:a16="http://schemas.microsoft.com/office/drawing/2014/main" id="{AC6CA893-38DD-42A9-99D3-D7FC90D3B698}"/>
              </a:ext>
            </a:extLst>
          </p:cNvPr>
          <p:cNvCxnSpPr>
            <a:cxnSpLocks noGrp="1" noRot="1" noMove="1" noResize="1" noEditPoints="1" noAdjustHandles="1" noChangeArrowheads="1" noChangeShapeType="1"/>
          </p:cNvCxnSpPr>
          <p:nvPr/>
        </p:nvCxnSpPr>
        <p:spPr>
          <a:xfrm>
            <a:off x="3762658" y="3762180"/>
            <a:ext cx="4522305" cy="0"/>
          </a:xfrm>
          <a:prstGeom prst="line">
            <a:avLst/>
          </a:prstGeom>
          <a:ln w="22225">
            <a:solidFill>
              <a:srgbClr val="00B0F0"/>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071258563"/>
      </p:ext>
    </p:extLst>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Grp="1" noRot="1" noChangeAspect="1" noMove="1" noResize="1" noEditPoints="1" noAdjustHandles="1" noChangeArrowheads="1" noChangeShapeType="1" noCrop="1"/>
          </p:cNvPicPr>
          <p:nvPr/>
        </p:nvPicPr>
        <p:blipFill rotWithShape="1">
          <a:blip r:embed="rId2">
            <a:alphaModFix amt="50000"/>
          </a:blip>
          <a:srcRect t="10399" b="5015"/>
          <a:stretch/>
        </p:blipFill>
        <p:spPr>
          <a:xfrm>
            <a:off x="-1" y="10"/>
            <a:ext cx="12192000" cy="6857990"/>
          </a:xfrm>
          <a:prstGeom prst="rect">
            <a:avLst/>
          </a:prstGeom>
        </p:spPr>
      </p:pic>
      <p:sp>
        <p:nvSpPr>
          <p:cNvPr id="8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709448" y="2225842"/>
            <a:ext cx="4204137" cy="1030862"/>
          </a:xfrm>
        </p:spPr>
        <p:txBody>
          <a:bodyPr vert="horz" lIns="91440" tIns="45720" rIns="91440" bIns="45720" rtlCol="0" anchor="ctr">
            <a:normAutofit fontScale="90000"/>
          </a:bodyPr>
          <a:lstStyle/>
          <a:p>
            <a:pPr algn="ctr"/>
            <a:r>
              <a:rPr lang="en-US" sz="3600" b="1" u="sng" dirty="0"/>
              <a:t>QUERYING THE DATABASE WITH SQL</a:t>
            </a:r>
          </a:p>
        </p:txBody>
      </p:sp>
      <p:cxnSp>
        <p:nvCxnSpPr>
          <p:cNvPr id="91" name="Straight Connector 9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rgbClr val="00B0F0"/>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E3A9FC8-E99D-4109-B906-12001209E189}"/>
              </a:ext>
            </a:extLst>
          </p:cNvPr>
          <p:cNvSpPr txBox="1"/>
          <p:nvPr/>
        </p:nvSpPr>
        <p:spPr>
          <a:xfrm>
            <a:off x="525516" y="3417573"/>
            <a:ext cx="4593021" cy="2619839"/>
          </a:xfrm>
          <a:prstGeom prst="rect">
            <a:avLst/>
          </a:prstGeom>
        </p:spPr>
        <p:txBody>
          <a:bodyPr vert="horz" lIns="91440" tIns="45720" rIns="91440" bIns="45720" rtlCol="0" anchor="ctr">
            <a:normAutofit/>
          </a:bodyPr>
          <a:lstStyle/>
          <a:p>
            <a:pPr marR="0" defTabSz="914400">
              <a:spcBef>
                <a:spcPts val="1200"/>
              </a:spcBef>
              <a:spcAft>
                <a:spcPts val="0"/>
              </a:spcAft>
            </a:pPr>
            <a:r>
              <a:rPr lang="en-US" b="1" dirty="0">
                <a:effectLst>
                  <a:outerShdw blurRad="50800" dist="50800" dir="5400000" algn="ctr" rotWithShape="0">
                    <a:srgbClr val="FFFF00"/>
                  </a:outerShdw>
                </a:effectLst>
                <a:latin typeface="Century Gothic" panose="020B0502020202020204" pitchFamily="34" charset="0"/>
              </a:rPr>
              <a:t>{</a:t>
            </a:r>
            <a:r>
              <a:rPr lang="en-US" b="1" dirty="0">
                <a:effectLst/>
                <a:latin typeface="Century Gothic" panose="020B0502020202020204" pitchFamily="34" charset="0"/>
              </a:rPr>
              <a:t>Objectives</a:t>
            </a:r>
            <a:r>
              <a:rPr lang="en-US" b="1" dirty="0">
                <a:effectLst>
                  <a:outerShdw blurRad="50800" dist="50800" dir="5400000" algn="ctr" rotWithShape="0">
                    <a:srgbClr val="FFFF00"/>
                  </a:outerShdw>
                </a:effectLst>
                <a:latin typeface="Century Gothic" panose="020B0502020202020204" pitchFamily="34" charset="0"/>
              </a:rPr>
              <a:t>}</a:t>
            </a:r>
            <a:r>
              <a:rPr lang="en-US" b="1" dirty="0">
                <a:effectLst/>
                <a:latin typeface="Century Gothic" panose="020B0502020202020204" pitchFamily="34" charset="0"/>
              </a:rPr>
              <a:t> </a:t>
            </a:r>
          </a:p>
          <a:p>
            <a:pPr defTabSz="914400">
              <a:lnSpc>
                <a:spcPct val="90000"/>
              </a:lnSpc>
              <a:spcAft>
                <a:spcPts val="600"/>
              </a:spcAft>
            </a:pPr>
            <a:endParaRPr lang="en-US" dirty="0">
              <a:latin typeface="Century Gothic" panose="020B0502020202020204" pitchFamily="34" charset="0"/>
            </a:endParaRPr>
          </a:p>
          <a:p>
            <a:pPr marL="285750" indent="-285750" defTabSz="914400">
              <a:lnSpc>
                <a:spcPct val="90000"/>
              </a:lnSpc>
              <a:spcAft>
                <a:spcPts val="600"/>
              </a:spcAft>
              <a:buFont typeface="Arial" panose="020B0604020202020204" pitchFamily="34" charset="0"/>
              <a:buChar char="•"/>
            </a:pPr>
            <a:r>
              <a:rPr lang="en-US" dirty="0">
                <a:latin typeface="Century Gothic" panose="020B0502020202020204" pitchFamily="34" charset="0"/>
              </a:rPr>
              <a:t>To connect to a database using Python</a:t>
            </a:r>
          </a:p>
          <a:p>
            <a:pPr marL="285750" indent="-285750" defTabSz="914400">
              <a:lnSpc>
                <a:spcPct val="90000"/>
              </a:lnSpc>
              <a:spcAft>
                <a:spcPts val="600"/>
              </a:spcAft>
              <a:buFont typeface="Arial" panose="020B0604020202020204" pitchFamily="34" charset="0"/>
              <a:buChar char="•"/>
            </a:pPr>
            <a:r>
              <a:rPr lang="en-US" dirty="0">
                <a:latin typeface="Century Gothic" panose="020B0502020202020204" pitchFamily="34" charset="0"/>
              </a:rPr>
              <a:t>To execute a simple SQL SELECT query</a:t>
            </a:r>
          </a:p>
          <a:p>
            <a:pPr marL="285750" indent="-285750" defTabSz="914400">
              <a:lnSpc>
                <a:spcPct val="90000"/>
              </a:lnSpc>
              <a:spcAft>
                <a:spcPts val="600"/>
              </a:spcAft>
              <a:buFont typeface="Arial" panose="020B0604020202020204" pitchFamily="34" charset="0"/>
              <a:buChar char="•"/>
            </a:pPr>
            <a:r>
              <a:rPr lang="en-US" dirty="0">
                <a:latin typeface="Century Gothic" panose="020B0502020202020204" pitchFamily="34" charset="0"/>
              </a:rPr>
              <a:t>To view data retrieved from the database using a query</a:t>
            </a:r>
          </a:p>
        </p:txBody>
      </p:sp>
    </p:spTree>
    <p:extLst>
      <p:ext uri="{BB962C8B-B14F-4D97-AF65-F5344CB8AC3E}">
        <p14:creationId xmlns:p14="http://schemas.microsoft.com/office/powerpoint/2010/main" val="1641165732"/>
      </p:ext>
    </p:extLst>
  </p:cSld>
  <p:clrMapOvr>
    <a:masterClrMapping/>
  </p:clrMapOvr>
  <p:transition spd="slow">
    <p:circl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37" name="Picture 236" descr="An abstract design with lines and financial symbols">
            <a:extLst>
              <a:ext uri="{FF2B5EF4-FFF2-40B4-BE49-F238E27FC236}">
                <a16:creationId xmlns:a16="http://schemas.microsoft.com/office/drawing/2014/main" id="{8BCFDECF-5092-4AF1-9FA2-B9CAA83DFF15}"/>
              </a:ext>
            </a:extLst>
          </p:cNvPr>
          <p:cNvPicPr>
            <a:picLocks noChangeAspect="1"/>
          </p:cNvPicPr>
          <p:nvPr/>
        </p:nvPicPr>
        <p:blipFill rotWithShape="1">
          <a:blip r:embed="rId2"/>
          <a:srcRect t="10414" r="1" b="5030"/>
          <a:stretch/>
        </p:blipFill>
        <p:spPr>
          <a:xfrm>
            <a:off x="-4243" y="10"/>
            <a:ext cx="12196243" cy="6857990"/>
          </a:xfrm>
          <a:prstGeom prst="rect">
            <a:avLst/>
          </a:prstGeom>
        </p:spPr>
      </p:pic>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0" y="192505"/>
            <a:ext cx="12191999" cy="1227221"/>
          </a:xfrm>
          <a:effectLst>
            <a:outerShdw blurRad="50800" dist="50800" dir="5400000" algn="ctr" rotWithShape="0">
              <a:schemeClr val="tx1"/>
            </a:outerShdw>
          </a:effectLst>
        </p:spPr>
        <p:txBody>
          <a:bodyPr vert="horz" lIns="91440" tIns="45720" rIns="91440" bIns="45720" rtlCol="0" anchor="ctr">
            <a:noAutofit/>
          </a:bodyPr>
          <a:lstStyle/>
          <a:p>
            <a:pPr marL="0" marR="0" lvl="0" indent="0" algn="ctr"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lang="en-US" sz="4000" b="1" dirty="0">
                <a:solidFill>
                  <a:schemeClr val="bg1"/>
                </a:solidFill>
                <a:effectLst>
                  <a:outerShdw blurRad="50800" dist="50800" dir="5400000" algn="ctr" rotWithShape="0">
                    <a:schemeClr val="tx1"/>
                  </a:outerShdw>
                </a:effectLst>
              </a:rPr>
              <a:t>QUERY TO RETRIEVE ALL COLUMNS &amp; ALL ROWS</a:t>
            </a:r>
          </a:p>
        </p:txBody>
      </p:sp>
      <p:pic>
        <p:nvPicPr>
          <p:cNvPr id="4" name="Picture Placeholder 3">
            <a:extLst>
              <a:ext uri="{FF2B5EF4-FFF2-40B4-BE49-F238E27FC236}">
                <a16:creationId xmlns:a16="http://schemas.microsoft.com/office/drawing/2014/main" id="{54C57A68-ED76-41C1-A1B6-8A67CE98D9A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216" t="12739" r="5752" b="7490"/>
          <a:stretch/>
        </p:blipFill>
        <p:spPr>
          <a:xfrm>
            <a:off x="989109" y="1419726"/>
            <a:ext cx="10209537" cy="5245769"/>
          </a:xfrm>
          <a:prstGeom prst="rect">
            <a:avLst/>
          </a:prstGeom>
          <a:ln>
            <a:solidFill>
              <a:schemeClr val="bg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1904354"/>
      </p:ext>
    </p:extLst>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descr="An abstract design with lines and financial symbols">
            <a:extLst>
              <a:ext uri="{FF2B5EF4-FFF2-40B4-BE49-F238E27FC236}">
                <a16:creationId xmlns:a16="http://schemas.microsoft.com/office/drawing/2014/main" id="{080F2B30-9D63-44CB-A847-C5C7E085AD5C}"/>
              </a:ext>
            </a:extLst>
          </p:cNvPr>
          <p:cNvPicPr>
            <a:picLocks noChangeAspect="1"/>
          </p:cNvPicPr>
          <p:nvPr/>
        </p:nvPicPr>
        <p:blipFill rotWithShape="1">
          <a:blip r:embed="rId2"/>
          <a:srcRect t="10414" r="1" b="5030"/>
          <a:stretch/>
        </p:blipFill>
        <p:spPr>
          <a:xfrm>
            <a:off x="-4243" y="10"/>
            <a:ext cx="12196243" cy="6857990"/>
          </a:xfrm>
          <a:prstGeom prst="rect">
            <a:avLst/>
          </a:prstGeom>
        </p:spPr>
      </p:pic>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20683" y="157246"/>
            <a:ext cx="10674433" cy="1600200"/>
          </a:xfrm>
          <a:effectLst>
            <a:outerShdw blurRad="50800" dist="50800" dir="5400000" algn="ctr" rotWithShape="0">
              <a:schemeClr val="tx1"/>
            </a:outerShdw>
          </a:effectLst>
        </p:spPr>
        <p:txBody>
          <a:bodyPr vert="horz" lIns="91440" tIns="45720" rIns="91440" bIns="45720" rtlCol="0" anchor="ctr">
            <a:normAutofit fontScale="90000"/>
          </a:bodyPr>
          <a:lstStyle/>
          <a:p>
            <a:pPr marL="0" marR="0" lvl="0" indent="0" algn="ctr"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lang="en-US" sz="4400" b="1" dirty="0">
                <a:solidFill>
                  <a:schemeClr val="bg1"/>
                </a:solidFill>
                <a:effectLst>
                  <a:outerShdw blurRad="50800" dist="50800" dir="5400000" algn="ctr" rotWithShape="0">
                    <a:schemeClr val="tx1"/>
                  </a:outerShdw>
                </a:effectLst>
              </a:rPr>
              <a:t>QUERY TO RETRIEVE LOWEST &amp; HIGHEST TEMPERATURES</a:t>
            </a:r>
          </a:p>
        </p:txBody>
      </p:sp>
      <p:pic>
        <p:nvPicPr>
          <p:cNvPr id="4" name="Picture Placeholder 3">
            <a:extLst>
              <a:ext uri="{FF2B5EF4-FFF2-40B4-BE49-F238E27FC236}">
                <a16:creationId xmlns:a16="http://schemas.microsoft.com/office/drawing/2014/main" id="{54C57A68-ED76-41C1-A1B6-8A67CE98D9A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337" t="14302" r="7778" b="21759"/>
          <a:stretch/>
        </p:blipFill>
        <p:spPr>
          <a:xfrm>
            <a:off x="950378" y="1757446"/>
            <a:ext cx="10287000" cy="4619291"/>
          </a:xfrm>
          <a:prstGeom prst="rect">
            <a:avLst/>
          </a:prstGeom>
          <a:ln>
            <a:solidFill>
              <a:schemeClr val="bg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4802925"/>
      </p:ext>
    </p:extLst>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3D953D-706A-497E-BCA8-9446A72108AF}"/>
              </a:ext>
            </a:extLst>
          </p:cNvPr>
          <p:cNvPicPr>
            <a:picLocks noGrp="1" noRot="1" noChangeAspect="1" noMove="1" noResize="1" noEditPoints="1" noAdjustHandles="1" noChangeArrowheads="1" noChangeShapeType="1" noCrop="1"/>
          </p:cNvPicPr>
          <p:nvPr/>
        </p:nvPicPr>
        <p:blipFill>
          <a:blip r:embed="rId2"/>
          <a:stretch>
            <a:fillRect/>
          </a:stretch>
        </p:blipFill>
        <p:spPr>
          <a:xfrm>
            <a:off x="-39250" y="-10859"/>
            <a:ext cx="12231249" cy="6854572"/>
          </a:xfrm>
          <a:prstGeom prst="rect">
            <a:avLst/>
          </a:prstGeom>
        </p:spPr>
      </p:pic>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26856" y="457200"/>
            <a:ext cx="11499035" cy="866274"/>
          </a:xfrm>
          <a:effectLst>
            <a:outerShdw blurRad="50800" dist="50800" dir="5400000" algn="ctr" rotWithShape="0">
              <a:schemeClr val="tx1"/>
            </a:outerShdw>
          </a:effectLst>
        </p:spPr>
        <p:txBody>
          <a:bodyPr vert="horz" lIns="91440" tIns="45720" rIns="91440" bIns="45720" rtlCol="0" anchor="ctr">
            <a:normAutofit/>
          </a:bodyPr>
          <a:lstStyle/>
          <a:p>
            <a:pPr marR="0" lvl="0" indent="0" algn="ctr" fontAlgn="auto">
              <a:spcAft>
                <a:spcPts val="0"/>
              </a:spcAft>
              <a:buClrTx/>
              <a:buSzPct val="125000"/>
              <a:tabLst/>
              <a:defRPr/>
            </a:pPr>
            <a:r>
              <a:rPr lang="en-US" sz="4400" b="1" dirty="0">
                <a:solidFill>
                  <a:schemeClr val="bg1"/>
                </a:solidFill>
                <a:effectLst>
                  <a:outerShdw blurRad="50800" dist="50800" dir="5400000" algn="ctr" rotWithShape="0">
                    <a:schemeClr val="tx1"/>
                  </a:outerShdw>
                </a:effectLst>
              </a:rPr>
              <a:t>QUERY TO RETRIEVE ALL CLEAR DAYS</a:t>
            </a:r>
          </a:p>
        </p:txBody>
      </p:sp>
      <p:pic>
        <p:nvPicPr>
          <p:cNvPr id="4" name="Picture Placeholder 3" descr="Graphical user interface, text&#10;&#10;Description automatically generated">
            <a:extLst>
              <a:ext uri="{FF2B5EF4-FFF2-40B4-BE49-F238E27FC236}">
                <a16:creationId xmlns:a16="http://schemas.microsoft.com/office/drawing/2014/main" id="{54C57A68-ED76-41C1-A1B6-8A67CE98D9A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901" t="17657" r="20371" b="6034"/>
          <a:stretch/>
        </p:blipFill>
        <p:spPr>
          <a:xfrm>
            <a:off x="1473278" y="1323474"/>
            <a:ext cx="9245443" cy="5321856"/>
          </a:xfrm>
          <a:prstGeom prst="rect">
            <a:avLst/>
          </a:prstGeom>
          <a:ln>
            <a:solidFill>
              <a:schemeClr val="bg2"/>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2501648"/>
      </p:ext>
    </p:extLst>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Grp="1" noRot="1" noChangeAspect="1" noMove="1" noResize="1" noEditPoints="1" noAdjustHandles="1" noChangeArrowheads="1" noChangeShapeType="1" noCrop="1"/>
          </p:cNvPicPr>
          <p:nvPr/>
        </p:nvPicPr>
        <p:blipFill rotWithShape="1">
          <a:blip r:embed="rId2">
            <a:alphaModFix amt="50000"/>
          </a:blip>
          <a:srcRect t="10399" b="5015"/>
          <a:stretch/>
        </p:blipFill>
        <p:spPr>
          <a:xfrm>
            <a:off x="0" y="10"/>
            <a:ext cx="12192000" cy="6857990"/>
          </a:xfrm>
          <a:prstGeom prst="rect">
            <a:avLst/>
          </a:prstGeom>
        </p:spPr>
      </p:pic>
      <p:sp>
        <p:nvSpPr>
          <p:cNvPr id="9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322445" y="1937034"/>
            <a:ext cx="4864631" cy="1342754"/>
          </a:xfrm>
        </p:spPr>
        <p:txBody>
          <a:bodyPr vert="horz" lIns="91440" tIns="45720" rIns="91440" bIns="45720" rtlCol="0" anchor="ctr">
            <a:noAutofit/>
          </a:bodyPr>
          <a:lstStyle/>
          <a:p>
            <a:pPr algn="ctr"/>
            <a:r>
              <a:rPr lang="en-US" sz="3200" b="1" u="sng" dirty="0"/>
              <a:t>QUERYING &amp; MANIPULATING DATA WITH SQL &amp; PYTHON</a:t>
            </a:r>
          </a:p>
        </p:txBody>
      </p:sp>
      <p:cxnSp>
        <p:nvCxnSpPr>
          <p:cNvPr id="94" name="Straight Connector 9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rgbClr val="00B0F0"/>
            </a:solidFill>
            <a:beve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88A09C-13ED-4BF2-ADB7-8042222AD233}"/>
              </a:ext>
            </a:extLst>
          </p:cNvPr>
          <p:cNvSpPr txBox="1"/>
          <p:nvPr/>
        </p:nvSpPr>
        <p:spPr>
          <a:xfrm>
            <a:off x="480017" y="3404937"/>
            <a:ext cx="5057137" cy="2608413"/>
          </a:xfrm>
          <a:prstGeom prst="rect">
            <a:avLst/>
          </a:prstGeom>
        </p:spPr>
        <p:txBody>
          <a:bodyPr vert="horz" lIns="91440" tIns="45720" rIns="91440" bIns="45720" rtlCol="0" anchor="ctr">
            <a:normAutofit/>
          </a:bodyPr>
          <a:lstStyle/>
          <a:p>
            <a:pPr marR="0" defTabSz="914400">
              <a:spcBef>
                <a:spcPts val="1200"/>
              </a:spcBef>
              <a:spcAft>
                <a:spcPts val="0"/>
              </a:spcAft>
            </a:pPr>
            <a:r>
              <a:rPr lang="en-US" b="1" i="0" u="none" strike="noStrike" baseline="0" dirty="0">
                <a:latin typeface="Century Gothic" panose="020B0502020202020204" pitchFamily="34" charset="0"/>
              </a:rPr>
              <a:t> </a:t>
            </a:r>
            <a:r>
              <a:rPr lang="en-US" b="1" dirty="0">
                <a:effectLst>
                  <a:outerShdw blurRad="50800" dist="50800" dir="5400000" algn="ctr" rotWithShape="0">
                    <a:srgbClr val="FFFF00"/>
                  </a:outerShdw>
                </a:effectLst>
                <a:latin typeface="Century Gothic" panose="020B0502020202020204" pitchFamily="34" charset="0"/>
              </a:rPr>
              <a:t>{</a:t>
            </a:r>
            <a:r>
              <a:rPr lang="en-US" b="1" dirty="0">
                <a:effectLst/>
                <a:latin typeface="Century Gothic" panose="020B0502020202020204" pitchFamily="34" charset="0"/>
              </a:rPr>
              <a:t>Objectives</a:t>
            </a:r>
            <a:r>
              <a:rPr lang="en-US" b="1" dirty="0">
                <a:effectLst>
                  <a:outerShdw blurRad="50800" dist="50800" dir="5400000" algn="ctr" rotWithShape="0">
                    <a:srgbClr val="FFFF00"/>
                  </a:outerShdw>
                </a:effectLst>
                <a:latin typeface="Century Gothic" panose="020B0502020202020204" pitchFamily="34" charset="0"/>
              </a:rPr>
              <a:t>}</a:t>
            </a:r>
            <a:r>
              <a:rPr lang="en-US" b="1" dirty="0">
                <a:effectLst/>
                <a:latin typeface="Century Gothic" panose="020B0502020202020204" pitchFamily="34" charset="0"/>
              </a:rPr>
              <a:t> </a:t>
            </a:r>
          </a:p>
          <a:p>
            <a:endParaRPr lang="en-US" b="0" i="0" u="none" strike="noStrike" baseline="0"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To retrieve data from a database with an embedded SQL query in Python </a:t>
            </a:r>
          </a:p>
          <a:p>
            <a:pPr marL="285750" indent="-285750">
              <a:buFont typeface="Arial" panose="020B0604020202020204" pitchFamily="34" charset="0"/>
              <a:buChar char="•"/>
            </a:pPr>
            <a:r>
              <a:rPr lang="en-US" dirty="0">
                <a:latin typeface="Century Gothic" panose="020B0502020202020204" pitchFamily="34" charset="0"/>
              </a:rPr>
              <a:t>To cleanse data and manipulate data from a database in Python </a:t>
            </a:r>
          </a:p>
          <a:p>
            <a:pPr marL="285750" indent="-285750">
              <a:buFont typeface="Arial" panose="020B0604020202020204" pitchFamily="34" charset="0"/>
              <a:buChar char="•"/>
            </a:pPr>
            <a:r>
              <a:rPr lang="en-US" dirty="0">
                <a:latin typeface="Century Gothic" panose="020B0502020202020204" pitchFamily="34" charset="0"/>
              </a:rPr>
              <a:t>To save data as a CSV file </a:t>
            </a:r>
          </a:p>
          <a:p>
            <a:pPr marL="285750" indent="-285750">
              <a:buFont typeface="Arial" panose="020B0604020202020204" pitchFamily="34" charset="0"/>
              <a:buChar char="•"/>
            </a:pPr>
            <a:r>
              <a:rPr lang="en-US" dirty="0">
                <a:latin typeface="Century Gothic" panose="020B0502020202020204" pitchFamily="34" charset="0"/>
              </a:rPr>
              <a:t>To open data in Excel and create a chart </a:t>
            </a:r>
          </a:p>
        </p:txBody>
      </p:sp>
    </p:spTree>
    <p:extLst>
      <p:ext uri="{BB962C8B-B14F-4D97-AF65-F5344CB8AC3E}">
        <p14:creationId xmlns:p14="http://schemas.microsoft.com/office/powerpoint/2010/main" val="336056832"/>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7C208A-3603-4CD2-B3FD-30F2EF172048}"/>
              </a:ext>
            </a:extLst>
          </p:cNvPr>
          <p:cNvPicPr>
            <a:picLocks noChangeAspect="1"/>
          </p:cNvPicPr>
          <p:nvPr/>
        </p:nvPicPr>
        <p:blipFill>
          <a:blip r:embed="rId2"/>
          <a:stretch>
            <a:fillRect/>
          </a:stretch>
        </p:blipFill>
        <p:spPr>
          <a:xfrm>
            <a:off x="0" y="1714"/>
            <a:ext cx="12192000" cy="6854572"/>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298652" y="1216446"/>
            <a:ext cx="9966960" cy="617573"/>
          </a:xfrm>
          <a:ln>
            <a:noFill/>
          </a:ln>
          <a:effectLst>
            <a:outerShdw blurRad="50800" dist="38100" dir="2700000" algn="tl" rotWithShape="0">
              <a:prstClr val="black">
                <a:alpha val="40000"/>
              </a:prstClr>
            </a:outerShdw>
          </a:effectLst>
        </p:spPr>
        <p:txBody>
          <a:bodyPr vert="horz" lIns="91440" tIns="45720" rIns="91440" bIns="45720" rtlCol="0">
            <a:normAutofit/>
          </a:bodyPr>
          <a:lstStyle/>
          <a:p>
            <a:pPr algn="ctr">
              <a:lnSpc>
                <a:spcPct val="90000"/>
              </a:lnSpc>
            </a:pPr>
            <a:r>
              <a:rPr lang="en-US" sz="2000" dirty="0">
                <a:ln>
                  <a:solidFill>
                    <a:schemeClr val="tx1"/>
                  </a:solidFill>
                </a:ln>
                <a:effectLst>
                  <a:outerShdw blurRad="38100" dist="38100" dir="2700000" algn="tl">
                    <a:schemeClr val="bg1"/>
                  </a:outerShdw>
                </a:effectLst>
                <a:latin typeface="Century Gothic" panose="020B0502020202020204" pitchFamily="34" charset="0"/>
              </a:rPr>
              <a:t>ExtractTempHumidity.py Python code with your name and date in comments</a:t>
            </a:r>
          </a:p>
        </p:txBody>
      </p:sp>
      <p:pic>
        <p:nvPicPr>
          <p:cNvPr id="4" name="Picture Placeholder 3">
            <a:extLst>
              <a:ext uri="{FF2B5EF4-FFF2-40B4-BE49-F238E27FC236}">
                <a16:creationId xmlns:a16="http://schemas.microsoft.com/office/drawing/2014/main" id="{45023C0F-2672-46D7-B930-E235D81AE183}"/>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2052" t="16288" r="28172" b="16895"/>
          <a:stretch/>
        </p:blipFill>
        <p:spPr>
          <a:xfrm>
            <a:off x="2220252" y="1762398"/>
            <a:ext cx="7751496" cy="4907627"/>
          </a:xfrm>
          <a:prstGeom prst="rect">
            <a:avLst/>
          </a:prstGeom>
          <a:ln>
            <a:solidFill>
              <a:schemeClr val="tx1">
                <a:lumMod val="95000"/>
              </a:schemeClr>
            </a:solidFill>
          </a:ln>
        </p:spPr>
      </p:pic>
      <p:sp>
        <p:nvSpPr>
          <p:cNvPr id="8" name="Title 1">
            <a:extLst>
              <a:ext uri="{FF2B5EF4-FFF2-40B4-BE49-F238E27FC236}">
                <a16:creationId xmlns:a16="http://schemas.microsoft.com/office/drawing/2014/main" id="{925F5A5A-9E02-4197-87AE-62F9512B6714}"/>
              </a:ext>
            </a:extLst>
          </p:cNvPr>
          <p:cNvSpPr txBox="1">
            <a:spLocks/>
          </p:cNvSpPr>
          <p:nvPr/>
        </p:nvSpPr>
        <p:spPr>
          <a:xfrm>
            <a:off x="1112520" y="421105"/>
            <a:ext cx="9966960" cy="1155033"/>
          </a:xfrm>
          <a:prstGeom prst="rect">
            <a:avLst/>
          </a:prstGeom>
          <a:effectLst>
            <a:outerShdw blurRad="50800" dist="50800" dir="5400000" algn="ctr" rotWithShape="0">
              <a:schemeClr val="bg1"/>
            </a:outerShdw>
          </a:effectLst>
        </p:spPr>
        <p:txBody>
          <a:bodyPr vert="horz" lIns="91440" tIns="45720" rIns="91440" bIns="45720" rtlCol="0" anchor="t" anchorCtr="1">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ctr"/>
            <a:r>
              <a:rPr lang="en-US" b="1" dirty="0">
                <a:effectLst>
                  <a:outerShdw blurRad="50800" dist="50800" dir="5400000" algn="ctr" rotWithShape="0">
                    <a:schemeClr val="bg1"/>
                  </a:outerShdw>
                </a:effectLst>
              </a:rPr>
              <a:t>PYTHON CODE</a:t>
            </a:r>
          </a:p>
        </p:txBody>
      </p:sp>
    </p:spTree>
    <p:extLst>
      <p:ext uri="{BB962C8B-B14F-4D97-AF65-F5344CB8AC3E}">
        <p14:creationId xmlns:p14="http://schemas.microsoft.com/office/powerpoint/2010/main" val="2598458690"/>
      </p:ext>
    </p:extLst>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25695B-6358-4CA6-BD25-C48496799291}"/>
              </a:ext>
            </a:extLst>
          </p:cNvPr>
          <p:cNvPicPr>
            <a:picLocks noChangeAspect="1"/>
          </p:cNvPicPr>
          <p:nvPr/>
        </p:nvPicPr>
        <p:blipFill>
          <a:blip r:embed="rId2"/>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1237" y="284176"/>
            <a:ext cx="11249526" cy="967108"/>
          </a:xfrm>
          <a:effectLst>
            <a:outerShdw blurRad="50800" dist="50800" dir="5400000" algn="ctr" rotWithShape="0">
              <a:schemeClr val="bg1"/>
            </a:outerShdw>
          </a:effectLst>
        </p:spPr>
        <p:txBody>
          <a:bodyPr vert="horz" lIns="91440" tIns="45720" rIns="91440" bIns="45720" rtlCol="0" anchor="ctr">
            <a:normAutofit/>
          </a:bodyPr>
          <a:lstStyle/>
          <a:p>
            <a:pPr algn="ctr"/>
            <a:r>
              <a:rPr lang="en-US" sz="4400" b="1" dirty="0">
                <a:solidFill>
                  <a:schemeClr val="tx1"/>
                </a:solidFill>
                <a:effectLst>
                  <a:outerShdw blurRad="50800" dist="50800" dir="5400000" algn="ctr" rotWithShape="0">
                    <a:schemeClr val="bg1"/>
                  </a:outerShdw>
                </a:effectLst>
                <a:latin typeface="Century Gothic" panose="020B0502020202020204" pitchFamily="34" charset="0"/>
              </a:rPr>
              <a:t>Retrieve &amp; Convert Data to CSV</a:t>
            </a:r>
          </a:p>
        </p:txBody>
      </p:sp>
      <p:pic>
        <p:nvPicPr>
          <p:cNvPr id="4" name="Picture Placeholder 3" descr="Table&#10;&#10;Description automatically generated">
            <a:extLst>
              <a:ext uri="{FF2B5EF4-FFF2-40B4-BE49-F238E27FC236}">
                <a16:creationId xmlns:a16="http://schemas.microsoft.com/office/drawing/2014/main" id="{3D68C7C2-CD28-4943-A477-B2967F58531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26" t="61" r="-324" b="48285"/>
          <a:stretch/>
        </p:blipFill>
        <p:spPr>
          <a:xfrm>
            <a:off x="4416280" y="1708919"/>
            <a:ext cx="3430296" cy="4864905"/>
          </a:xfrm>
          <a:prstGeom prst="rect">
            <a:avLst/>
          </a:prstGeom>
          <a:ln>
            <a:noFill/>
          </a:ln>
          <a:effectLst>
            <a:outerShdw blurRad="190500" algn="tl" rotWithShape="0">
              <a:srgbClr val="000000">
                <a:alpha val="70000"/>
              </a:srgbClr>
            </a:outerShdw>
          </a:effectLst>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2034675" y="1106904"/>
            <a:ext cx="8193505" cy="602015"/>
          </a:xfrm>
        </p:spPr>
        <p:txBody>
          <a:bodyPr vert="horz" lIns="91440" tIns="45720" rIns="91440" bIns="45720" rtlCol="0">
            <a:normAutofit fontScale="92500"/>
          </a:bodyPr>
          <a:lstStyle/>
          <a:p>
            <a:pPr algn="ctr">
              <a:lnSpc>
                <a:spcPct val="90000"/>
              </a:lnSpc>
            </a:pPr>
            <a:r>
              <a:rPr lang="en-US" sz="2400" dirty="0">
                <a:ln>
                  <a:solidFill>
                    <a:schemeClr val="tx1"/>
                  </a:solidFill>
                </a:ln>
                <a:effectLst>
                  <a:outerShdw blurRad="50800" dist="50800" dir="5400000" algn="ctr" rotWithShape="0">
                    <a:schemeClr val="bg1"/>
                  </a:outerShdw>
                </a:effectLst>
                <a:latin typeface="Century Gothic" panose="020B0502020202020204" pitchFamily="34" charset="0"/>
              </a:rPr>
              <a:t>Format data file open in Excel showing 3 columns of data</a:t>
            </a:r>
          </a:p>
          <a:p>
            <a:pPr>
              <a:lnSpc>
                <a:spcPct val="90000"/>
              </a:lnSpc>
            </a:pPr>
            <a:endParaRPr lang="en-US" sz="2000" dirty="0">
              <a:effectLst>
                <a:outerShdw blurRad="50800" dist="50800" dir="5400000" algn="ctr" rotWithShape="0">
                  <a:schemeClr val="bg1"/>
                </a:outerShdw>
              </a:effectLst>
              <a:latin typeface="Century Gothic" panose="020B0502020202020204" pitchFamily="34" charset="0"/>
            </a:endParaRPr>
          </a:p>
          <a:p>
            <a:pPr>
              <a:lnSpc>
                <a:spcPct val="90000"/>
              </a:lnSpc>
            </a:pPr>
            <a:endParaRPr lang="en-US" sz="2000" dirty="0">
              <a:effectLst>
                <a:outerShdw blurRad="50800" dist="50800" dir="5400000" algn="ctr" rotWithShape="0">
                  <a:schemeClr val="bg1"/>
                </a:outerShdw>
              </a:effectLst>
              <a:latin typeface="Century Gothic" panose="020B0502020202020204" pitchFamily="34" charset="0"/>
            </a:endParaRPr>
          </a:p>
        </p:txBody>
      </p:sp>
    </p:spTree>
    <p:extLst>
      <p:ext uri="{BB962C8B-B14F-4D97-AF65-F5344CB8AC3E}">
        <p14:creationId xmlns:p14="http://schemas.microsoft.com/office/powerpoint/2010/main" val="1325460445"/>
      </p:ext>
    </p:extLst>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3E76A4-120B-49EA-82BB-EC396062453A}"/>
              </a:ext>
            </a:extLst>
          </p:cNvPr>
          <p:cNvPicPr>
            <a:picLocks noGrp="1" noRot="1" noChangeAspect="1" noMove="1" noResize="1" noEditPoints="1" noAdjustHandles="1" noChangeArrowheads="1" noChangeShapeType="1" noCrop="1"/>
          </p:cNvPicPr>
          <p:nvPr/>
        </p:nvPicPr>
        <p:blipFill>
          <a:blip r:embed="rId2"/>
          <a:stretch>
            <a:fillRect/>
          </a:stretch>
        </p:blipFill>
        <p:spPr>
          <a:xfrm>
            <a:off x="0" y="1714"/>
            <a:ext cx="12192000" cy="6854572"/>
          </a:xfrm>
          <a:prstGeom prst="rect">
            <a:avLst/>
          </a:prstGeom>
        </p:spPr>
      </p:pic>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93001" y="269625"/>
            <a:ext cx="10710273" cy="1508760"/>
          </a:xfrm>
          <a:effectLst>
            <a:outerShdw blurRad="50800" dist="50800" dir="5400000" algn="ctr" rotWithShape="0">
              <a:schemeClr val="bg1"/>
            </a:outerShdw>
          </a:effectLst>
        </p:spPr>
        <p:txBody>
          <a:bodyPr vert="horz" lIns="91440" tIns="45720" rIns="91440" bIns="45720" rtlCol="0" anchor="ctr">
            <a:normAutofit/>
          </a:bodyPr>
          <a:lstStyle/>
          <a:p>
            <a:pPr algn="ctr"/>
            <a:r>
              <a:rPr lang="en-US" sz="4400" b="1" dirty="0">
                <a:solidFill>
                  <a:schemeClr val="tx1"/>
                </a:solidFill>
                <a:effectLst>
                  <a:outerShdw blurRad="50800" dist="50800" dir="5400000" algn="ctr" rotWithShape="0">
                    <a:schemeClr val="bg1"/>
                  </a:outerShdw>
                </a:effectLst>
                <a:latin typeface="Century Gothic" panose="020B0502020202020204" pitchFamily="34" charset="0"/>
              </a:rPr>
              <a:t>Temperature</a:t>
            </a:r>
            <a:r>
              <a:rPr lang="en-US" dirty="0">
                <a:latin typeface="Century Gothic" panose="020B0502020202020204" pitchFamily="34" charset="0"/>
              </a:rPr>
              <a:t> </a:t>
            </a:r>
            <a:r>
              <a:rPr lang="en-US" sz="4400" b="1" dirty="0">
                <a:solidFill>
                  <a:schemeClr val="tx1"/>
                </a:solidFill>
                <a:effectLst>
                  <a:outerShdw blurRad="50800" dist="50800" dir="5400000" algn="ctr" rotWithShape="0">
                    <a:schemeClr val="bg1"/>
                  </a:outerShdw>
                </a:effectLst>
                <a:latin typeface="Century Gothic" panose="020B0502020202020204" pitchFamily="34" charset="0"/>
              </a:rPr>
              <a:t>&amp; Humidity Chart</a:t>
            </a:r>
            <a:endParaRPr lang="en-US" dirty="0">
              <a:latin typeface="Century Gothic" panose="020B0502020202020204" pitchFamily="34" charset="0"/>
            </a:endParaRPr>
          </a:p>
        </p:txBody>
      </p:sp>
      <p:pic>
        <p:nvPicPr>
          <p:cNvPr id="3" name="Picture Placeholder 2">
            <a:extLst>
              <a:ext uri="{FF2B5EF4-FFF2-40B4-BE49-F238E27FC236}">
                <a16:creationId xmlns:a16="http://schemas.microsoft.com/office/drawing/2014/main" id="{FAF406A4-4E76-46E1-9439-86AF9538E355}"/>
              </a:ext>
            </a:extLst>
          </p:cNvPr>
          <p:cNvPicPr>
            <a:picLocks noGrp="1" noChangeAspect="1"/>
          </p:cNvPicPr>
          <p:nvPr>
            <p:ph type="pic" idx="1"/>
          </p:nvPr>
        </p:nvPicPr>
        <p:blipFill rotWithShape="1">
          <a:blip r:embed="rId3"/>
          <a:srcRect l="278" r="865" b="-148"/>
          <a:stretch/>
        </p:blipFill>
        <p:spPr>
          <a:xfrm>
            <a:off x="2912950" y="2314802"/>
            <a:ext cx="6470374" cy="3932876"/>
          </a:xfrm>
          <a:prstGeom prst="rect">
            <a:avLst/>
          </a:prstGeom>
          <a:ln>
            <a:noFill/>
          </a:ln>
          <a:effectLst>
            <a:outerShdw blurRad="190500" algn="tl" rotWithShape="0">
              <a:srgbClr val="000000">
                <a:alpha val="70000"/>
              </a:srgbClr>
            </a:outerShdw>
          </a:effectLst>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1173079" y="1304199"/>
            <a:ext cx="9950116" cy="684958"/>
          </a:xfrm>
        </p:spPr>
        <p:txBody>
          <a:bodyPr vert="horz" lIns="91440" tIns="45720" rIns="91440" bIns="45720" rtlCol="0" anchor="ctr">
            <a:normAutofit/>
          </a:bodyPr>
          <a:lstStyle/>
          <a:p>
            <a:pPr algn="ctr">
              <a:lnSpc>
                <a:spcPct val="90000"/>
              </a:lnSpc>
            </a:pPr>
            <a:r>
              <a:rPr lang="en-US" sz="2200" dirty="0">
                <a:ln>
                  <a:solidFill>
                    <a:schemeClr val="tx1"/>
                  </a:solidFill>
                </a:ln>
                <a:effectLst>
                  <a:outerShdw blurRad="38100" dist="38100" dir="2700000" algn="tl">
                    <a:schemeClr val="bg1"/>
                  </a:outerShdw>
                </a:effectLst>
                <a:latin typeface="Century Gothic" panose="020B0502020202020204" pitchFamily="34" charset="0"/>
              </a:rPr>
              <a:t>Excel chart based on temperature and humidity data from database </a:t>
            </a:r>
          </a:p>
        </p:txBody>
      </p:sp>
    </p:spTree>
    <p:extLst>
      <p:ext uri="{BB962C8B-B14F-4D97-AF65-F5344CB8AC3E}">
        <p14:creationId xmlns:p14="http://schemas.microsoft.com/office/powerpoint/2010/main" val="950354687"/>
      </p:ext>
    </p:extLst>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Grp="1" noRot="1" noChangeAspect="1" noMove="1" noResize="1" noEditPoints="1" noAdjustHandles="1" noChangeArrowheads="1" noChangeShapeType="1" noCrop="1"/>
          </p:cNvPicPr>
          <p:nvPr/>
        </p:nvPicPr>
        <p:blipFill rotWithShape="1">
          <a:blip r:embed="rId2">
            <a:alphaModFix amt="50000"/>
          </a:blip>
          <a:srcRect t="10398" b="5016"/>
          <a:stretch/>
        </p:blipFill>
        <p:spPr>
          <a:xfrm>
            <a:off x="-1" y="10"/>
            <a:ext cx="12192000" cy="6857990"/>
          </a:xfrm>
          <a:prstGeom prst="rect">
            <a:avLst/>
          </a:prstGeom>
        </p:spPr>
      </p:pic>
      <p:sp>
        <p:nvSpPr>
          <p:cNvPr id="9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474777" y="1913949"/>
            <a:ext cx="4559967" cy="1342754"/>
          </a:xfrm>
        </p:spPr>
        <p:txBody>
          <a:bodyPr vert="horz" lIns="91440" tIns="45720" rIns="91440" bIns="45720" rtlCol="0" anchor="ctr">
            <a:noAutofit/>
          </a:bodyPr>
          <a:lstStyle/>
          <a:p>
            <a:pPr algn="ctr"/>
            <a:r>
              <a:rPr lang="en-US" sz="3200" b="1" u="sng" dirty="0"/>
              <a:t>DEVELOP GRAPHICAL MODELS &amp; INTERPRET RESULTS</a:t>
            </a:r>
          </a:p>
        </p:txBody>
      </p:sp>
      <p:cxnSp>
        <p:nvCxnSpPr>
          <p:cNvPr id="101" name="Straight Connector 10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rgbClr val="00B0F0"/>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459C68B-152D-48F2-847D-2AEDD8324A4D}"/>
              </a:ext>
            </a:extLst>
          </p:cNvPr>
          <p:cNvSpPr txBox="1"/>
          <p:nvPr/>
        </p:nvSpPr>
        <p:spPr>
          <a:xfrm>
            <a:off x="541421" y="3601297"/>
            <a:ext cx="4559968" cy="2258526"/>
          </a:xfrm>
          <a:prstGeom prst="rect">
            <a:avLst/>
          </a:prstGeom>
        </p:spPr>
        <p:txBody>
          <a:bodyPr vert="horz" lIns="91440" tIns="45720" rIns="91440" bIns="45720" rtlCol="0" anchor="t">
            <a:normAutofit/>
          </a:bodyPr>
          <a:lstStyle/>
          <a:p>
            <a:pPr marR="0" defTabSz="914400">
              <a:spcBef>
                <a:spcPts val="1200"/>
              </a:spcBef>
              <a:spcAft>
                <a:spcPts val="0"/>
              </a:spcAft>
            </a:pPr>
            <a:r>
              <a:rPr lang="en-US" b="1" dirty="0">
                <a:effectLst>
                  <a:outerShdw blurRad="50800" dist="50800" dir="5400000" algn="ctr" rotWithShape="0">
                    <a:srgbClr val="FFFF00"/>
                  </a:outerShdw>
                </a:effectLst>
                <a:latin typeface="Century Gothic" panose="020B0502020202020204" pitchFamily="34" charset="0"/>
              </a:rPr>
              <a:t>{</a:t>
            </a:r>
            <a:r>
              <a:rPr lang="en-US" b="1" dirty="0">
                <a:effectLst/>
                <a:latin typeface="Century Gothic" panose="020B0502020202020204" pitchFamily="34" charset="0"/>
              </a:rPr>
              <a:t>Objectives</a:t>
            </a:r>
            <a:r>
              <a:rPr lang="en-US" b="1" dirty="0">
                <a:effectLst>
                  <a:outerShdw blurRad="50800" dist="50800" dir="5400000" algn="ctr" rotWithShape="0">
                    <a:srgbClr val="FFFF00"/>
                  </a:outerShdw>
                </a:effectLst>
                <a:latin typeface="Century Gothic" panose="020B0502020202020204" pitchFamily="34" charset="0"/>
              </a:rPr>
              <a:t>}</a:t>
            </a:r>
            <a:r>
              <a:rPr lang="en-US" b="1" dirty="0">
                <a:effectLst/>
                <a:latin typeface="Century Gothic" panose="020B0502020202020204" pitchFamily="34" charset="0"/>
              </a:rPr>
              <a:t> </a:t>
            </a:r>
          </a:p>
          <a:p>
            <a:endParaRPr lang="en-US" b="0" i="0" u="none" strike="noStrike" baseline="0" dirty="0">
              <a:latin typeface="Century Gothic" panose="020B0502020202020204" pitchFamily="34" charset="0"/>
            </a:endParaRPr>
          </a:p>
          <a:p>
            <a:pPr marL="285750" indent="-285750">
              <a:buFont typeface="Arial" panose="020B0604020202020204" pitchFamily="34" charset="0"/>
              <a:buChar char="•"/>
            </a:pPr>
            <a:r>
              <a:rPr lang="en-US" b="0" i="0" u="none" strike="noStrike" baseline="0" dirty="0">
                <a:latin typeface="Century Gothic" panose="020B0502020202020204" pitchFamily="34" charset="0"/>
              </a:rPr>
              <a:t>To learn how to use Python data analytics modules </a:t>
            </a:r>
          </a:p>
          <a:p>
            <a:pPr marL="285750" indent="-285750">
              <a:buFont typeface="Arial" panose="020B0604020202020204" pitchFamily="34" charset="0"/>
              <a:buChar char="•"/>
            </a:pPr>
            <a:r>
              <a:rPr lang="en-US" b="0" i="0" u="none" strike="noStrike" baseline="0" dirty="0">
                <a:latin typeface="Century Gothic" panose="020B0502020202020204" pitchFamily="34" charset="0"/>
              </a:rPr>
              <a:t>To compare data at different times </a:t>
            </a:r>
          </a:p>
          <a:p>
            <a:pPr marL="285750" indent="-285750">
              <a:buFont typeface="Arial" panose="020B0604020202020204" pitchFamily="34" charset="0"/>
              <a:buChar char="•"/>
            </a:pPr>
            <a:r>
              <a:rPr lang="en-US" b="0" i="0" u="none" strike="noStrike" baseline="0" dirty="0">
                <a:latin typeface="Century Gothic" panose="020B0502020202020204" pitchFamily="34" charset="0"/>
              </a:rPr>
              <a:t>Use data analytics to interpret and analyze data from a database </a:t>
            </a:r>
          </a:p>
        </p:txBody>
      </p:sp>
    </p:spTree>
    <p:extLst>
      <p:ext uri="{BB962C8B-B14F-4D97-AF65-F5344CB8AC3E}">
        <p14:creationId xmlns:p14="http://schemas.microsoft.com/office/powerpoint/2010/main" val="2268446115"/>
      </p:ext>
    </p:extLst>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ChangeAspect="1"/>
          </p:cNvPicPr>
          <p:nvPr/>
        </p:nvPicPr>
        <p:blipFill rotWithShape="1">
          <a:blip r:embed="rId2"/>
          <a:srcRect t="10398" b="5016"/>
          <a:stretch/>
        </p:blipFill>
        <p:spPr>
          <a:xfrm>
            <a:off x="-1" y="10"/>
            <a:ext cx="12192000" cy="6857990"/>
          </a:xfrm>
          <a:prstGeom prst="rect">
            <a:avLst/>
          </a:prstGeom>
        </p:spPr>
      </p:pic>
      <p:sp>
        <p:nvSpPr>
          <p:cNvPr id="8" name="Title 1">
            <a:extLst>
              <a:ext uri="{FF2B5EF4-FFF2-40B4-BE49-F238E27FC236}">
                <a16:creationId xmlns:a16="http://schemas.microsoft.com/office/drawing/2014/main" id="{5329420C-245D-4DDC-B547-D817D07C3574}"/>
              </a:ext>
            </a:extLst>
          </p:cNvPr>
          <p:cNvSpPr txBox="1">
            <a:spLocks/>
          </p:cNvSpPr>
          <p:nvPr/>
        </p:nvSpPr>
        <p:spPr>
          <a:xfrm>
            <a:off x="1109980" y="577516"/>
            <a:ext cx="9966960" cy="1725735"/>
          </a:xfrm>
          <a:prstGeom prst="rect">
            <a:avLst/>
          </a:prstGeom>
          <a:effectLst>
            <a:outerShdw blurRad="50800" dist="50800" dir="5400000" algn="ctr" rotWithShape="0">
              <a:schemeClr val="tx1"/>
            </a:outerShdw>
          </a:effectLst>
        </p:spPr>
        <p:txBody>
          <a:bodyPr vert="horz" lIns="91440" tIns="45720" rIns="91440" bIns="45720" rtlCol="0" anchor="t" anchorCtr="1">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gn="r"/>
            <a:r>
              <a:rPr lang="en-US" b="1" dirty="0">
                <a:solidFill>
                  <a:schemeClr val="bg1"/>
                </a:solidFill>
                <a:effectLst>
                  <a:outerShdw blurRad="50800" dist="50800" dir="5400000" algn="ctr" rotWithShape="0">
                    <a:schemeClr val="tx1"/>
                  </a:outerShdw>
                </a:effectLst>
              </a:rPr>
              <a:t>PLOT #1</a:t>
            </a:r>
          </a:p>
        </p:txBody>
      </p:sp>
      <p:pic>
        <p:nvPicPr>
          <p:cNvPr id="9" name="Picture 8">
            <a:extLst>
              <a:ext uri="{FF2B5EF4-FFF2-40B4-BE49-F238E27FC236}">
                <a16:creationId xmlns:a16="http://schemas.microsoft.com/office/drawing/2014/main" id="{664EFFA3-A75C-4BE4-8435-F13CC6959C0B}"/>
              </a:ext>
            </a:extLst>
          </p:cNvPr>
          <p:cNvPicPr>
            <a:picLocks noChangeAspect="1"/>
          </p:cNvPicPr>
          <p:nvPr/>
        </p:nvPicPr>
        <p:blipFill>
          <a:blip r:embed="rId3"/>
          <a:stretch>
            <a:fillRect/>
          </a:stretch>
        </p:blipFill>
        <p:spPr>
          <a:xfrm>
            <a:off x="3600340" y="1333256"/>
            <a:ext cx="4991320" cy="3567300"/>
          </a:xfrm>
          <a:prstGeom prst="rect">
            <a:avLst/>
          </a:prstGeom>
          <a:ln>
            <a:noFill/>
          </a:ln>
          <a:effectLst>
            <a:outerShdw blurRad="190500" algn="tl" rotWithShape="0">
              <a:srgbClr val="000000">
                <a:alpha val="70000"/>
              </a:srgbClr>
            </a:outerShdw>
          </a:effectLst>
        </p:spPr>
      </p:pic>
      <p:pic>
        <p:nvPicPr>
          <p:cNvPr id="10" name="Picture 9">
            <a:extLst>
              <a:ext uri="{FF2B5EF4-FFF2-40B4-BE49-F238E27FC236}">
                <a16:creationId xmlns:a16="http://schemas.microsoft.com/office/drawing/2014/main" id="{2C7F75AF-B54A-4821-B5B9-6714BA8EF127}"/>
              </a:ext>
            </a:extLst>
          </p:cNvPr>
          <p:cNvPicPr>
            <a:picLocks noChangeAspect="1"/>
          </p:cNvPicPr>
          <p:nvPr/>
        </p:nvPicPr>
        <p:blipFill>
          <a:blip r:embed="rId4"/>
          <a:stretch>
            <a:fillRect/>
          </a:stretch>
        </p:blipFill>
        <p:spPr>
          <a:xfrm>
            <a:off x="1232723" y="4979558"/>
            <a:ext cx="9926117" cy="1637809"/>
          </a:xfrm>
          <a:prstGeom prst="rect">
            <a:avLst/>
          </a:prstGeom>
          <a:ln>
            <a:solidFill>
              <a:schemeClr val="bg1">
                <a:lumMod val="9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933255735"/>
      </p:ext>
    </p:extLst>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useBgFill="1">
        <p:nvSpPr>
          <p:cNvPr id="96" name="Rectangle 95">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98"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481263" y="1149052"/>
            <a:ext cx="4805441" cy="2387600"/>
          </a:xfrm>
        </p:spPr>
        <p:txBody>
          <a:bodyPr vert="horz" lIns="91440" tIns="45720" rIns="91440" bIns="45720" rtlCol="0" anchor="b">
            <a:normAutofit/>
          </a:bodyPr>
          <a:lstStyle/>
          <a:p>
            <a:pPr algn="ctr"/>
            <a:r>
              <a:rPr lang="en-US" sz="4400" u="sng" spc="300" dirty="0">
                <a:latin typeface="Century Gothic" panose="020B0502020202020204" pitchFamily="34" charset="0"/>
              </a:rPr>
              <a:t>INTRODUCTION</a:t>
            </a:r>
          </a:p>
        </p:txBody>
      </p:sp>
      <p:sp>
        <p:nvSpPr>
          <p:cNvPr id="48" name="Text Placeholder 47">
            <a:extLst>
              <a:ext uri="{FF2B5EF4-FFF2-40B4-BE49-F238E27FC236}">
                <a16:creationId xmlns:a16="http://schemas.microsoft.com/office/drawing/2014/main" id="{063E8468-E579-45BA-9A81-452D7465BD6E}"/>
              </a:ext>
            </a:extLst>
          </p:cNvPr>
          <p:cNvSpPr>
            <a:spLocks noGrp="1"/>
          </p:cNvSpPr>
          <p:nvPr>
            <p:ph type="body" idx="1"/>
          </p:nvPr>
        </p:nvSpPr>
        <p:spPr>
          <a:xfrm>
            <a:off x="523373" y="3506537"/>
            <a:ext cx="4721220" cy="2220424"/>
          </a:xfrm>
        </p:spPr>
        <p:txBody>
          <a:bodyPr vert="horz" lIns="91440" tIns="45720" rIns="91440" bIns="45720" rtlCol="0">
            <a:normAutofit/>
          </a:bodyPr>
          <a:lstStyle/>
          <a:p>
            <a:pPr>
              <a:lnSpc>
                <a:spcPct val="100000"/>
              </a:lnSpc>
            </a:pPr>
            <a:r>
              <a:rPr lang="en-US" sz="1400" i="0" u="none" baseline="0" dirty="0">
                <a:solidFill>
                  <a:schemeClr val="tx1"/>
                </a:solidFill>
                <a:latin typeface="Century Gothic" panose="020B0502020202020204" pitchFamily="34" charset="0"/>
              </a:rPr>
              <a:t>         This </a:t>
            </a:r>
            <a:r>
              <a:rPr lang="en-US" sz="1400" dirty="0">
                <a:solidFill>
                  <a:schemeClr val="tx1"/>
                </a:solidFill>
                <a:effectLst/>
                <a:latin typeface="Century Gothic" panose="020B0502020202020204" pitchFamily="34" charset="0"/>
                <a:ea typeface="Times New Roman" panose="02020603050405020304" pitchFamily="18" charset="0"/>
              </a:rPr>
              <a:t>course project covers data analysis using python, resulting in an analysis of weather data downloaded from a cloud data source, stored in a database, extracted and processed. The design and development process of the system will include planning, software setup, programming, and data analysis. Programming and data analytics will be utilized to analyze data and develop charts and predictions. </a:t>
            </a:r>
            <a:endParaRPr lang="en-US" sz="1200" i="0" u="none" strike="sngStrike" baseline="0" dirty="0">
              <a:solidFill>
                <a:schemeClr val="tx1"/>
              </a:solidFill>
              <a:latin typeface="Century Gothic" panose="020B0502020202020204" pitchFamily="34" charset="0"/>
            </a:endParaRPr>
          </a:p>
        </p:txBody>
      </p:sp>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ChangeAspect="1"/>
          </p:cNvPicPr>
          <p:nvPr/>
        </p:nvPicPr>
        <p:blipFill rotWithShape="1">
          <a:blip r:embed="rId2"/>
          <a:srcRect l="19328" r="18049"/>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00"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02"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20235236"/>
      </p:ext>
    </p:extLst>
  </p:cSld>
  <p:clrMapOvr>
    <a:masterClrMapping/>
  </p:clrMapOvr>
  <p:transition spd="slow">
    <p:circl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abstract design with lines and financial symbols">
            <a:extLst>
              <a:ext uri="{FF2B5EF4-FFF2-40B4-BE49-F238E27FC236}">
                <a16:creationId xmlns:a16="http://schemas.microsoft.com/office/drawing/2014/main" id="{4EFC9DC4-83B5-4568-9E2E-A55C559CD5AD}"/>
              </a:ext>
            </a:extLst>
          </p:cNvPr>
          <p:cNvPicPr>
            <a:picLocks noChangeAspect="1"/>
          </p:cNvPicPr>
          <p:nvPr/>
        </p:nvPicPr>
        <p:blipFill rotWithShape="1">
          <a:blip r:embed="rId2"/>
          <a:srcRect t="10398" b="5016"/>
          <a:stretch/>
        </p:blipFill>
        <p:spPr>
          <a:xfrm>
            <a:off x="-1" y="10"/>
            <a:ext cx="12192000" cy="6857990"/>
          </a:xfrm>
          <a:prstGeom prst="rect">
            <a:avLst/>
          </a:prstGeom>
        </p:spPr>
      </p:pic>
      <p:sp>
        <p:nvSpPr>
          <p:cNvPr id="2" name="Title 1">
            <a:extLst>
              <a:ext uri="{FF2B5EF4-FFF2-40B4-BE49-F238E27FC236}">
                <a16:creationId xmlns:a16="http://schemas.microsoft.com/office/drawing/2014/main" id="{12570DED-E942-4274-A5C5-61D0403EDC64}"/>
              </a:ext>
            </a:extLst>
          </p:cNvPr>
          <p:cNvSpPr>
            <a:spLocks noGrp="1"/>
          </p:cNvSpPr>
          <p:nvPr>
            <p:ph type="ctrTitle"/>
          </p:nvPr>
        </p:nvSpPr>
        <p:spPr>
          <a:xfrm>
            <a:off x="2779289" y="331589"/>
            <a:ext cx="6633411" cy="681235"/>
          </a:xfrm>
          <a:effectLst>
            <a:outerShdw blurRad="50800" dist="50800" dir="5400000" algn="ctr" rotWithShape="0">
              <a:schemeClr val="tx1"/>
            </a:outerShdw>
          </a:effectLst>
        </p:spPr>
        <p:txBody>
          <a:bodyPr vert="horz" lIns="91440" tIns="45720" rIns="91440" bIns="45720" rtlCol="0" anchor="t" anchorCtr="1">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50800" dist="50800" dir="5400000" algn="ctr" rotWithShape="0">
                    <a:prstClr val="black"/>
                  </a:outerShdw>
                </a:effectLst>
                <a:uLnTx/>
                <a:uFillTx/>
                <a:ea typeface="+mn-ea"/>
                <a:cs typeface="+mn-cs"/>
              </a:rPr>
              <a:t>PLOT #2</a:t>
            </a:r>
          </a:p>
        </p:txBody>
      </p:sp>
      <p:pic>
        <p:nvPicPr>
          <p:cNvPr id="4" name="Picture Placeholder 3" descr="Chart, box and whisker chart&#10;&#10;Description automatically generated">
            <a:extLst>
              <a:ext uri="{FF2B5EF4-FFF2-40B4-BE49-F238E27FC236}">
                <a16:creationId xmlns:a16="http://schemas.microsoft.com/office/drawing/2014/main" id="{A4492D77-4BCD-47FE-938E-5BAC2F500A8E}"/>
              </a:ext>
            </a:extLst>
          </p:cNvPr>
          <p:cNvPicPr>
            <a:picLocks noGrp="1" noChangeAspect="1"/>
          </p:cNvPicPr>
          <p:nvPr>
            <p:ph type="pic" idx="4294967295"/>
          </p:nvPr>
        </p:nvPicPr>
        <p:blipFill rotWithShape="1">
          <a:blip r:embed="rId3"/>
          <a:srcRect l="311" t="1042" r="420" b="1"/>
          <a:stretch/>
        </p:blipFill>
        <p:spPr>
          <a:xfrm>
            <a:off x="3703961" y="1344403"/>
            <a:ext cx="4784725" cy="3276768"/>
          </a:xfrm>
          <a:prstGeom prst="rect">
            <a:avLst/>
          </a:prstGeom>
          <a:ln>
            <a:noFill/>
          </a:ln>
          <a:effectLst>
            <a:outerShdw blurRad="190500" algn="tl" rotWithShape="0">
              <a:srgbClr val="000000">
                <a:alpha val="70000"/>
              </a:srgbClr>
            </a:outerShdw>
          </a:effectLst>
        </p:spPr>
      </p:pic>
      <p:pic>
        <p:nvPicPr>
          <p:cNvPr id="12" name="Picture 11" descr="Text&#10;&#10;Description automatically generated">
            <a:extLst>
              <a:ext uri="{FF2B5EF4-FFF2-40B4-BE49-F238E27FC236}">
                <a16:creationId xmlns:a16="http://schemas.microsoft.com/office/drawing/2014/main" id="{71777119-1A16-47B1-9E90-01712BA92CC2}"/>
              </a:ext>
            </a:extLst>
          </p:cNvPr>
          <p:cNvPicPr>
            <a:picLocks noChangeAspect="1"/>
          </p:cNvPicPr>
          <p:nvPr/>
        </p:nvPicPr>
        <p:blipFill>
          <a:blip r:embed="rId4"/>
          <a:stretch>
            <a:fillRect/>
          </a:stretch>
        </p:blipFill>
        <p:spPr>
          <a:xfrm>
            <a:off x="3703305" y="4783055"/>
            <a:ext cx="4785381" cy="1794850"/>
          </a:xfrm>
          <a:prstGeom prst="rect">
            <a:avLst/>
          </a:prstGeom>
          <a:ln>
            <a:solidFill>
              <a:schemeClr val="bg1">
                <a:lumMod val="9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1076391685"/>
      </p:ext>
    </p:extLst>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abstract design with lines and financial symbols">
            <a:extLst>
              <a:ext uri="{FF2B5EF4-FFF2-40B4-BE49-F238E27FC236}">
                <a16:creationId xmlns:a16="http://schemas.microsoft.com/office/drawing/2014/main" id="{7E645F45-CAC9-41C4-B257-D467D0D9B0A0}"/>
              </a:ext>
            </a:extLst>
          </p:cNvPr>
          <p:cNvPicPr>
            <a:picLocks noGrp="1" noRot="1" noChangeAspect="1" noMove="1" noResize="1" noEditPoints="1" noAdjustHandles="1" noChangeArrowheads="1" noChangeShapeType="1" noCrop="1"/>
          </p:cNvPicPr>
          <p:nvPr/>
        </p:nvPicPr>
        <p:blipFill rotWithShape="1">
          <a:blip r:embed="rId2"/>
          <a:srcRect t="10398" b="5016"/>
          <a:stretch/>
        </p:blipFill>
        <p:spPr>
          <a:xfrm>
            <a:off x="-1" y="10"/>
            <a:ext cx="12192000" cy="6857990"/>
          </a:xfrm>
          <a:prstGeom prst="rect">
            <a:avLst/>
          </a:prstGeom>
        </p:spPr>
      </p:pic>
      <p:sp>
        <p:nvSpPr>
          <p:cNvPr id="2" name="Title 1">
            <a:extLst>
              <a:ext uri="{FF2B5EF4-FFF2-40B4-BE49-F238E27FC236}">
                <a16:creationId xmlns:a16="http://schemas.microsoft.com/office/drawing/2014/main" id="{35FCF965-A9E4-4FB1-BE6E-F3F2689FD91F}"/>
              </a:ext>
            </a:extLst>
          </p:cNvPr>
          <p:cNvSpPr>
            <a:spLocks noGrp="1"/>
          </p:cNvSpPr>
          <p:nvPr>
            <p:ph type="ctrTitle"/>
          </p:nvPr>
        </p:nvSpPr>
        <p:spPr>
          <a:xfrm>
            <a:off x="1523999" y="323784"/>
            <a:ext cx="9144000" cy="1247918"/>
          </a:xfrm>
          <a:effectLst>
            <a:outerShdw blurRad="50800" dist="50800" dir="5400000" algn="ctr" rotWithShape="0">
              <a:schemeClr val="tx1"/>
            </a:outerShdw>
          </a:effectLst>
        </p:spPr>
        <p:txBody>
          <a:bodyPr vert="horz" lIns="91440" tIns="45720" rIns="91440" bIns="45720" rtlCol="0" anchor="ctr">
            <a:normAutofit/>
          </a:bodyPr>
          <a:lstStyle/>
          <a:p>
            <a:pPr algn="ctr"/>
            <a:r>
              <a:rPr lang="en-US" sz="4400" b="1" dirty="0">
                <a:solidFill>
                  <a:prstClr val="white"/>
                </a:solidFill>
                <a:effectLst>
                  <a:outerShdw blurRad="50800" dist="50800" dir="5400000" algn="ctr" rotWithShape="0">
                    <a:prstClr val="black"/>
                  </a:outerShdw>
                </a:effectLst>
                <a:ea typeface="+mn-ea"/>
                <a:cs typeface="+mn-cs"/>
              </a:rPr>
              <a:t>ANALYSIS</a:t>
            </a:r>
          </a:p>
        </p:txBody>
      </p:sp>
      <p:pic>
        <p:nvPicPr>
          <p:cNvPr id="5" name="Picture 4" descr="Chart, line chart&#10;&#10;Description automatically generated">
            <a:extLst>
              <a:ext uri="{FF2B5EF4-FFF2-40B4-BE49-F238E27FC236}">
                <a16:creationId xmlns:a16="http://schemas.microsoft.com/office/drawing/2014/main" id="{90EEB847-EAEB-4793-B0FD-4CE53486C4F6}"/>
              </a:ext>
            </a:extLst>
          </p:cNvPr>
          <p:cNvPicPr>
            <a:picLocks noChangeAspect="1"/>
          </p:cNvPicPr>
          <p:nvPr/>
        </p:nvPicPr>
        <p:blipFill rotWithShape="1">
          <a:blip r:embed="rId3"/>
          <a:srcRect t="1" b="1226"/>
          <a:stretch/>
        </p:blipFill>
        <p:spPr>
          <a:xfrm>
            <a:off x="5718268" y="1895475"/>
            <a:ext cx="5649806" cy="4200525"/>
          </a:xfrm>
          <a:prstGeom prst="rect">
            <a:avLst/>
          </a:prstGeom>
          <a:ln>
            <a:noFill/>
          </a:ln>
          <a:effectLst>
            <a:outerShdw blurRad="190500" algn="tl" rotWithShape="0">
              <a:srgbClr val="000000">
                <a:alpha val="70000"/>
              </a:srgbClr>
            </a:outerShdw>
          </a:effectLst>
        </p:spPr>
      </p:pic>
      <p:graphicFrame>
        <p:nvGraphicFramePr>
          <p:cNvPr id="38" name="Text Placeholder 6">
            <a:extLst>
              <a:ext uri="{FF2B5EF4-FFF2-40B4-BE49-F238E27FC236}">
                <a16:creationId xmlns:a16="http://schemas.microsoft.com/office/drawing/2014/main" id="{BE56E5E0-70F1-9A13-0AD7-AA58DF828A05}"/>
              </a:ext>
            </a:extLst>
          </p:cNvPr>
          <p:cNvGraphicFramePr/>
          <p:nvPr>
            <p:extLst>
              <p:ext uri="{D42A27DB-BD31-4B8C-83A1-F6EECF244321}">
                <p14:modId xmlns:p14="http://schemas.microsoft.com/office/powerpoint/2010/main" val="824564436"/>
              </p:ext>
            </p:extLst>
          </p:nvPr>
        </p:nvGraphicFramePr>
        <p:xfrm>
          <a:off x="1054248" y="1895475"/>
          <a:ext cx="3994022" cy="42005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9379262"/>
      </p:ext>
    </p:extLst>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n abstract design with lines and financial symbols">
            <a:extLst>
              <a:ext uri="{FF2B5EF4-FFF2-40B4-BE49-F238E27FC236}">
                <a16:creationId xmlns:a16="http://schemas.microsoft.com/office/drawing/2014/main" id="{769890D9-EE67-47EF-884F-8B2A966D9F18}"/>
              </a:ext>
            </a:extLst>
          </p:cNvPr>
          <p:cNvPicPr>
            <a:picLocks noGrp="1" noRot="1" noMove="1" noResize="1" noEditPoints="1" noAdjustHandles="1" noChangeArrowheads="1" noChangeShapeType="1" noCrop="1"/>
          </p:cNvPicPr>
          <p:nvPr/>
        </p:nvPicPr>
        <p:blipFill rotWithShape="1">
          <a:blip r:embed="rId2"/>
          <a:srcRect t="17422" r="9091" b="5682"/>
          <a:stretch/>
        </p:blipFill>
        <p:spPr>
          <a:xfrm>
            <a:off x="20" y="10"/>
            <a:ext cx="12191980" cy="6857990"/>
          </a:xfrm>
          <a:prstGeom prst="rect">
            <a:avLst/>
          </a:prstGeom>
        </p:spPr>
      </p:pic>
      <p:sp>
        <p:nvSpPr>
          <p:cNvPr id="14" name="Freeform: Shape 13">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332309" y="351058"/>
            <a:ext cx="4062643" cy="1043409"/>
          </a:xfrm>
        </p:spPr>
        <p:txBody>
          <a:bodyPr vert="horz" lIns="91440" tIns="45720" rIns="91440" bIns="45720" rtlCol="0" anchor="ctr">
            <a:normAutofit/>
          </a:bodyPr>
          <a:lstStyle/>
          <a:p>
            <a:pPr algn="ctr"/>
            <a:r>
              <a:rPr lang="en-US" b="1" u="sng" dirty="0"/>
              <a:t>PREDICTION</a:t>
            </a:r>
            <a:endParaRPr lang="en-US" sz="3600" b="1" u="sng" dirty="0"/>
          </a:p>
        </p:txBody>
      </p:sp>
      <p:sp>
        <p:nvSpPr>
          <p:cNvPr id="7" name="Text Placeholder 6">
            <a:extLst>
              <a:ext uri="{FF2B5EF4-FFF2-40B4-BE49-F238E27FC236}">
                <a16:creationId xmlns:a16="http://schemas.microsoft.com/office/drawing/2014/main" id="{93A4691B-2D9F-4647-9D3E-42EE87623D59}"/>
              </a:ext>
            </a:extLst>
          </p:cNvPr>
          <p:cNvSpPr>
            <a:spLocks noGrp="1"/>
          </p:cNvSpPr>
          <p:nvPr>
            <p:ph idx="1"/>
          </p:nvPr>
        </p:nvSpPr>
        <p:spPr>
          <a:xfrm>
            <a:off x="144379" y="1394467"/>
            <a:ext cx="4438505" cy="3550511"/>
          </a:xfrm>
        </p:spPr>
        <p:txBody>
          <a:bodyPr vert="horz" lIns="91440" tIns="45720" rIns="91440" bIns="45720" rtlCol="0" anchor="t">
            <a:normAutofit/>
          </a:bodyPr>
          <a:lstStyle/>
          <a:p>
            <a:pPr marL="0" indent="0">
              <a:buNone/>
            </a:pPr>
            <a:r>
              <a:rPr lang="en-US" sz="1800" dirty="0"/>
              <a:t>Develop a prediction based on the data. What variations in temperature and humidity do you expect over the next few hours or days? How would humidity change if temperature goes up or down?</a:t>
            </a:r>
          </a:p>
          <a:p>
            <a:pPr marL="0" indent="0">
              <a:buNone/>
            </a:pPr>
            <a:endParaRPr lang="en-US" sz="1800" dirty="0"/>
          </a:p>
          <a:p>
            <a:pPr marL="457200" lvl="1" indent="0">
              <a:buNone/>
            </a:pPr>
            <a:r>
              <a:rPr lang="en-US" sz="1600" dirty="0"/>
              <a:t>Based on the data compiled, humidity is expected to increase whenever there is a decrease in temperature, as the two appear to have an inverse relationship.</a:t>
            </a:r>
          </a:p>
          <a:p>
            <a:pPr marL="0" indent="0">
              <a:buNone/>
            </a:pPr>
            <a:endParaRPr lang="en-US" sz="1800" dirty="0"/>
          </a:p>
        </p:txBody>
      </p:sp>
      <p:pic>
        <p:nvPicPr>
          <p:cNvPr id="25" name="Graphic 24" descr="Thermometer">
            <a:extLst>
              <a:ext uri="{FF2B5EF4-FFF2-40B4-BE49-F238E27FC236}">
                <a16:creationId xmlns:a16="http://schemas.microsoft.com/office/drawing/2014/main" id="{FF70DC83-39A1-4173-99B7-6F7251F455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70222" y="1383632"/>
            <a:ext cx="4090736" cy="4090736"/>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p:spPr>
      </p:pic>
    </p:spTree>
    <p:extLst>
      <p:ext uri="{BB962C8B-B14F-4D97-AF65-F5344CB8AC3E}">
        <p14:creationId xmlns:p14="http://schemas.microsoft.com/office/powerpoint/2010/main" val="82809273"/>
      </p:ext>
    </p:extLst>
  </p:cSld>
  <p:clrMapOvr>
    <a:masterClrMapping/>
  </p:clrMapOvr>
  <p:transition spd="slow">
    <p:circl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5">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ChangeAspect="1"/>
          </p:cNvPicPr>
          <p:nvPr/>
        </p:nvPicPr>
        <p:blipFill rotWithShape="1">
          <a:blip r:embed="rId2"/>
          <a:srcRect t="7707" b="7706"/>
          <a:stretch/>
        </p:blipFill>
        <p:spPr>
          <a:xfrm>
            <a:off x="20" y="10"/>
            <a:ext cx="12191980" cy="6857990"/>
          </a:xfrm>
          <a:prstGeom prst="rect">
            <a:avLst/>
          </a:prstGeom>
        </p:spPr>
      </p:pic>
      <p:sp>
        <p:nvSpPr>
          <p:cNvPr id="71"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3325473" y="1924620"/>
            <a:ext cx="5541054" cy="782486"/>
          </a:xfrm>
        </p:spPr>
        <p:txBody>
          <a:bodyPr vert="horz" lIns="91440" tIns="45720" rIns="91440" bIns="45720" rtlCol="0">
            <a:normAutofit/>
          </a:bodyPr>
          <a:lstStyle/>
          <a:p>
            <a:r>
              <a:rPr lang="en-US" sz="4400" u="sng" spc="300" dirty="0"/>
              <a:t>CHALLENGES</a:t>
            </a:r>
          </a:p>
        </p:txBody>
      </p:sp>
      <p:sp>
        <p:nvSpPr>
          <p:cNvPr id="48" name="Text Placeholder 47">
            <a:extLst>
              <a:ext uri="{FF2B5EF4-FFF2-40B4-BE49-F238E27FC236}">
                <a16:creationId xmlns:a16="http://schemas.microsoft.com/office/drawing/2014/main" id="{063E8468-E579-45BA-9A81-452D7465BD6E}"/>
              </a:ext>
            </a:extLst>
          </p:cNvPr>
          <p:cNvSpPr>
            <a:spLocks noGrp="1"/>
          </p:cNvSpPr>
          <p:nvPr>
            <p:ph type="subTitle" idx="1"/>
          </p:nvPr>
        </p:nvSpPr>
        <p:spPr>
          <a:xfrm>
            <a:off x="3946359" y="2707106"/>
            <a:ext cx="4487778" cy="2177715"/>
          </a:xfrm>
        </p:spPr>
        <p:txBody>
          <a:bodyPr vert="horz" lIns="91440" tIns="45720" rIns="91440" bIns="45720" rtlCol="0">
            <a:normAutofit/>
          </a:bodyPr>
          <a:lstStyle/>
          <a:p>
            <a:pPr algn="l">
              <a:lnSpc>
                <a:spcPct val="110000"/>
              </a:lnSpc>
            </a:pPr>
            <a:r>
              <a:rPr lang="en-US" sz="1400" dirty="0"/>
              <a:t>       As I learned Python </a:t>
            </a:r>
            <a:r>
              <a:rPr lang="en-US" sz="1400" b="0" i="0" u="none" baseline="0" dirty="0"/>
              <a:t>throughout this course</a:t>
            </a:r>
            <a:r>
              <a:rPr lang="en-US" sz="1400" dirty="0"/>
              <a:t>, a</a:t>
            </a:r>
            <a:r>
              <a:rPr lang="en-US" sz="1400" b="0" i="0" u="none" baseline="0" dirty="0"/>
              <a:t>voiding common syntax errors (such as missing commas &amp; unclosed parentheses or brackets) was the biggest challenge I faced. </a:t>
            </a:r>
            <a:r>
              <a:rPr lang="en-US" sz="1400" dirty="0"/>
              <a:t>With regular practice, I’ll be able to catch my mistakes early-on and minimize errors when executing my code. </a:t>
            </a:r>
            <a:r>
              <a:rPr lang="en-US" sz="1400" b="0" i="0" u="none" baseline="0" dirty="0"/>
              <a:t>After all, learning a new language is never an easy task. </a:t>
            </a:r>
          </a:p>
          <a:p>
            <a:pPr algn="l">
              <a:lnSpc>
                <a:spcPct val="110000"/>
              </a:lnSpc>
            </a:pPr>
            <a:endParaRPr lang="en-US" sz="1400" b="0" i="0" u="none" baseline="0" dirty="0"/>
          </a:p>
        </p:txBody>
      </p:sp>
    </p:spTree>
    <p:extLst>
      <p:ext uri="{BB962C8B-B14F-4D97-AF65-F5344CB8AC3E}">
        <p14:creationId xmlns:p14="http://schemas.microsoft.com/office/powerpoint/2010/main" val="3879543066"/>
      </p:ext>
    </p:extLst>
  </p:cSld>
  <p:clrMapOvr>
    <a:masterClrMapping/>
  </p:clrMapOvr>
  <p:transition spd="slow">
    <p:circl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47766EE-4192-4B2D-A5A0-F60F9A5F7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ChangeAspect="1"/>
          </p:cNvPicPr>
          <p:nvPr/>
        </p:nvPicPr>
        <p:blipFill rotWithShape="1">
          <a:blip r:embed="rId2"/>
          <a:srcRect t="10464" b="4949"/>
          <a:stretch/>
        </p:blipFill>
        <p:spPr>
          <a:xfrm>
            <a:off x="20" y="10"/>
            <a:ext cx="12191980" cy="6857990"/>
          </a:xfrm>
          <a:prstGeom prst="rect">
            <a:avLst/>
          </a:prstGeom>
        </p:spPr>
      </p:pic>
      <p:sp>
        <p:nvSpPr>
          <p:cNvPr id="81" name="Graphic 1">
            <a:extLst>
              <a:ext uri="{FF2B5EF4-FFF2-40B4-BE49-F238E27FC236}">
                <a16:creationId xmlns:a16="http://schemas.microsoft.com/office/drawing/2014/main" id="{D6705569-F545-4F47-A260-A9202826E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655438" y="838201"/>
            <a:ext cx="7098161" cy="4549051"/>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3325473" y="1816332"/>
            <a:ext cx="5541054" cy="806548"/>
          </a:xfrm>
        </p:spPr>
        <p:txBody>
          <a:bodyPr vert="horz" lIns="91440" tIns="45720" rIns="91440" bIns="45720" rtlCol="0">
            <a:normAutofit/>
          </a:bodyPr>
          <a:lstStyle/>
          <a:p>
            <a:r>
              <a:rPr lang="en-US" sz="4400" u="sng" kern="1200" spc="300" dirty="0">
                <a:latin typeface="Century Gothic" panose="020B0502020202020204" pitchFamily="34" charset="0"/>
              </a:rPr>
              <a:t>CAREER SKILLS</a:t>
            </a:r>
          </a:p>
        </p:txBody>
      </p:sp>
      <p:sp>
        <p:nvSpPr>
          <p:cNvPr id="48" name="Text Placeholder 47">
            <a:extLst>
              <a:ext uri="{FF2B5EF4-FFF2-40B4-BE49-F238E27FC236}">
                <a16:creationId xmlns:a16="http://schemas.microsoft.com/office/drawing/2014/main" id="{063E8468-E579-45BA-9A81-452D7465BD6E}"/>
              </a:ext>
            </a:extLst>
          </p:cNvPr>
          <p:cNvSpPr>
            <a:spLocks noGrp="1"/>
          </p:cNvSpPr>
          <p:nvPr>
            <p:ph type="subTitle" idx="1"/>
          </p:nvPr>
        </p:nvSpPr>
        <p:spPr>
          <a:xfrm>
            <a:off x="3898233" y="2622879"/>
            <a:ext cx="4812630" cy="2275085"/>
          </a:xfrm>
        </p:spPr>
        <p:txBody>
          <a:bodyPr vert="horz" lIns="91440" tIns="45720" rIns="91440" bIns="45720" rtlCol="0">
            <a:noAutofit/>
          </a:bodyPr>
          <a:lstStyle/>
          <a:p>
            <a:pPr algn="l">
              <a:lnSpc>
                <a:spcPct val="100000"/>
              </a:lnSpc>
            </a:pPr>
            <a:r>
              <a:rPr lang="en-US" sz="1300" b="0" i="0" kern="1200" baseline="0" dirty="0">
                <a:latin typeface="Century Gothic" panose="020B0502020202020204" pitchFamily="34" charset="0"/>
              </a:rPr>
              <a:t>Important </a:t>
            </a:r>
            <a:r>
              <a:rPr lang="en-US" sz="1300" kern="1200" dirty="0">
                <a:latin typeface="Century Gothic" panose="020B0502020202020204" pitchFamily="34" charset="0"/>
              </a:rPr>
              <a:t>career skills I have gained include the following:</a:t>
            </a:r>
          </a:p>
          <a:p>
            <a:pPr marL="285750" indent="-285750" algn="l">
              <a:lnSpc>
                <a:spcPct val="100000"/>
              </a:lnSpc>
              <a:buFont typeface="Arial" panose="020B0604020202020204" pitchFamily="34" charset="0"/>
              <a:buChar char="•"/>
            </a:pPr>
            <a:r>
              <a:rPr lang="en-US" sz="1300" kern="1200" dirty="0">
                <a:latin typeface="Century Gothic" panose="020B0502020202020204" pitchFamily="34" charset="0"/>
              </a:rPr>
              <a:t>Understanding of the basics of </a:t>
            </a:r>
            <a:r>
              <a:rPr lang="en-US" sz="1300" b="0" i="0" kern="1200" dirty="0">
                <a:effectLst/>
                <a:latin typeface="Century Gothic" panose="020B0502020202020204" pitchFamily="34" charset="0"/>
              </a:rPr>
              <a:t>programming logic</a:t>
            </a:r>
          </a:p>
          <a:p>
            <a:pPr marL="285750" indent="-285750" algn="l">
              <a:lnSpc>
                <a:spcPct val="100000"/>
              </a:lnSpc>
              <a:spcBef>
                <a:spcPts val="600"/>
              </a:spcBef>
              <a:buFont typeface="Arial" panose="020B0604020202020204" pitchFamily="34" charset="0"/>
              <a:buChar char="•"/>
            </a:pPr>
            <a:r>
              <a:rPr lang="en-US" sz="1300" kern="1200" dirty="0">
                <a:latin typeface="Century Gothic" panose="020B0502020202020204" pitchFamily="34" charset="0"/>
              </a:rPr>
              <a:t>Understanding of the software development process &amp; software development tools</a:t>
            </a:r>
          </a:p>
          <a:p>
            <a:pPr marL="285750" indent="-285750" algn="l">
              <a:lnSpc>
                <a:spcPct val="100000"/>
              </a:lnSpc>
              <a:spcBef>
                <a:spcPts val="600"/>
              </a:spcBef>
              <a:buFont typeface="Arial" panose="020B0604020202020204" pitchFamily="34" charset="0"/>
              <a:buChar char="•"/>
            </a:pPr>
            <a:r>
              <a:rPr lang="en-US" sz="1300" kern="1200" dirty="0">
                <a:latin typeface="Century Gothic" panose="020B0502020202020204" pitchFamily="34" charset="0"/>
              </a:rPr>
              <a:t>Analysis, manipulation, &amp; interpretation of data from a database (using Python data analytics modules)</a:t>
            </a:r>
          </a:p>
          <a:p>
            <a:pPr marL="285750" indent="-285750" algn="l">
              <a:lnSpc>
                <a:spcPct val="100000"/>
              </a:lnSpc>
              <a:spcBef>
                <a:spcPts val="600"/>
              </a:spcBef>
              <a:buFont typeface="Arial" panose="020B0604020202020204" pitchFamily="34" charset="0"/>
              <a:buChar char="•"/>
            </a:pPr>
            <a:r>
              <a:rPr lang="en-US" sz="1300" kern="1200" dirty="0">
                <a:latin typeface="Century Gothic" panose="020B0502020202020204" pitchFamily="34" charset="0"/>
              </a:rPr>
              <a:t>Error handling &amp; debugging to track down logic errors in Python code</a:t>
            </a:r>
          </a:p>
          <a:p>
            <a:pPr algn="l">
              <a:lnSpc>
                <a:spcPct val="100000"/>
              </a:lnSpc>
            </a:pPr>
            <a:endParaRPr lang="en-US" sz="1300" kern="1200" dirty="0">
              <a:latin typeface="Century Gothic" panose="020B0502020202020204" pitchFamily="34" charset="0"/>
            </a:endParaRPr>
          </a:p>
          <a:p>
            <a:pPr algn="l">
              <a:lnSpc>
                <a:spcPct val="100000"/>
              </a:lnSpc>
            </a:pPr>
            <a:endParaRPr lang="en-US" sz="1300" kern="1200" dirty="0">
              <a:latin typeface="Century Gothic" panose="020B0502020202020204" pitchFamily="34" charset="0"/>
            </a:endParaRPr>
          </a:p>
          <a:p>
            <a:pPr algn="l">
              <a:lnSpc>
                <a:spcPct val="100000"/>
              </a:lnSpc>
            </a:pPr>
            <a:endParaRPr lang="en-US" sz="1300" b="0" i="0" kern="1200" dirty="0">
              <a:effectLst/>
              <a:latin typeface="Century Gothic" panose="020B0502020202020204" pitchFamily="34" charset="0"/>
            </a:endParaRPr>
          </a:p>
        </p:txBody>
      </p:sp>
    </p:spTree>
    <p:extLst>
      <p:ext uri="{BB962C8B-B14F-4D97-AF65-F5344CB8AC3E}">
        <p14:creationId xmlns:p14="http://schemas.microsoft.com/office/powerpoint/2010/main" val="2506196330"/>
      </p:ext>
    </p:extLst>
  </p:cSld>
  <p:clrMapOvr>
    <a:masterClrMapping/>
  </p:clrMapOvr>
  <p:transition spd="slow">
    <p:circl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19" name="Rectangle 93">
            <a:extLst>
              <a:ext uri="{FF2B5EF4-FFF2-40B4-BE49-F238E27FC236}">
                <a16:creationId xmlns:a16="http://schemas.microsoft.com/office/drawing/2014/main" id="{A1D7EC86-7CB9-431D-8AC3-8AAF0440B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useBgFill="1">
        <p:nvSpPr>
          <p:cNvPr id="120" name="Rectangle 95">
            <a:extLst>
              <a:ext uri="{FF2B5EF4-FFF2-40B4-BE49-F238E27FC236}">
                <a16:creationId xmlns:a16="http://schemas.microsoft.com/office/drawing/2014/main" id="{D4B9777F-B610-419B-9193-80306388F3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1" name="!!Arc">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659152" y="1112956"/>
            <a:ext cx="4415462" cy="2496517"/>
          </a:xfrm>
        </p:spPr>
        <p:txBody>
          <a:bodyPr vert="horz" lIns="91440" tIns="45720" rIns="91440" bIns="45720" rtlCol="0" anchor="b">
            <a:normAutofit/>
          </a:bodyPr>
          <a:lstStyle/>
          <a:p>
            <a:pPr algn="ctr"/>
            <a:r>
              <a:rPr lang="en-US" sz="4400" u="sng" spc="300" dirty="0">
                <a:latin typeface="Century Gothic" panose="020B0502020202020204" pitchFamily="34" charset="0"/>
              </a:rPr>
              <a:t>CONCLUSION</a:t>
            </a:r>
            <a:endParaRPr lang="en-US" sz="4800" u="sng" spc="300" dirty="0">
              <a:latin typeface="Century Gothic" panose="020B0502020202020204" pitchFamily="34" charset="0"/>
            </a:endParaRPr>
          </a:p>
        </p:txBody>
      </p:sp>
      <p:sp>
        <p:nvSpPr>
          <p:cNvPr id="48" name="Text Placeholder 47">
            <a:extLst>
              <a:ext uri="{FF2B5EF4-FFF2-40B4-BE49-F238E27FC236}">
                <a16:creationId xmlns:a16="http://schemas.microsoft.com/office/drawing/2014/main" id="{063E8468-E579-45BA-9A81-452D7465BD6E}"/>
              </a:ext>
            </a:extLst>
          </p:cNvPr>
          <p:cNvSpPr>
            <a:spLocks noGrp="1"/>
          </p:cNvSpPr>
          <p:nvPr>
            <p:ph type="body" idx="1"/>
          </p:nvPr>
        </p:nvSpPr>
        <p:spPr>
          <a:xfrm>
            <a:off x="659153" y="3729788"/>
            <a:ext cx="4415461" cy="2123073"/>
          </a:xfrm>
        </p:spPr>
        <p:txBody>
          <a:bodyPr vert="horz" lIns="91440" tIns="45720" rIns="91440" bIns="45720" rtlCol="0">
            <a:normAutofit/>
          </a:bodyPr>
          <a:lstStyle/>
          <a:p>
            <a:pPr>
              <a:lnSpc>
                <a:spcPct val="100000"/>
              </a:lnSpc>
            </a:pPr>
            <a:r>
              <a:rPr lang="en-US" sz="1400" b="0" i="0" dirty="0">
                <a:solidFill>
                  <a:srgbClr val="222222"/>
                </a:solidFill>
                <a:effectLst/>
                <a:latin typeface="Century Gothic" panose="020B0502020202020204" pitchFamily="34" charset="0"/>
              </a:rPr>
              <a:t>       At first, I had very little experience with the python programming language. Throughout the course, </a:t>
            </a:r>
            <a:r>
              <a:rPr lang="en-US" sz="1400" b="0" i="0" baseline="0" dirty="0">
                <a:solidFill>
                  <a:schemeClr val="tx1"/>
                </a:solidFill>
                <a:latin typeface="Century Gothic" panose="020B0502020202020204" pitchFamily="34" charset="0"/>
              </a:rPr>
              <a:t>I gained a better understanding of </a:t>
            </a:r>
            <a:r>
              <a:rPr lang="en-US" sz="1400" dirty="0">
                <a:solidFill>
                  <a:schemeClr val="tx1"/>
                </a:solidFill>
                <a:latin typeface="Century Gothic" panose="020B0502020202020204" pitchFamily="34" charset="0"/>
              </a:rPr>
              <a:t>object-oriented programming and the software development process. This introduction has given me the confidence to continue learning and building the </a:t>
            </a:r>
            <a:r>
              <a:rPr lang="en-US" sz="1400" b="0" i="0" dirty="0">
                <a:solidFill>
                  <a:srgbClr val="222222"/>
                </a:solidFill>
                <a:effectLst/>
                <a:latin typeface="Century Gothic" panose="020B0502020202020204" pitchFamily="34" charset="0"/>
              </a:rPr>
              <a:t>fundamental programming skills I need to be successful.</a:t>
            </a:r>
            <a:endParaRPr lang="en-US" sz="1400" b="0" i="0" baseline="0" dirty="0">
              <a:solidFill>
                <a:schemeClr val="tx1"/>
              </a:solidFill>
              <a:latin typeface="Century Gothic" panose="020B0502020202020204" pitchFamily="34" charset="0"/>
            </a:endParaRPr>
          </a:p>
        </p:txBody>
      </p:sp>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ChangeAspect="1"/>
          </p:cNvPicPr>
          <p:nvPr/>
        </p:nvPicPr>
        <p:blipFill rotWithShape="1">
          <a:blip r:embed="rId2"/>
          <a:srcRect l="19328" r="18049"/>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22" name="!!Rectangle">
            <a:extLst>
              <a:ext uri="{FF2B5EF4-FFF2-40B4-BE49-F238E27FC236}">
                <a16:creationId xmlns:a16="http://schemas.microsoft.com/office/drawing/2014/main" id="{95106A28-883A-4993-BF9E-C403B81A8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123" name="!!Oval">
            <a:extLst>
              <a:ext uri="{FF2B5EF4-FFF2-40B4-BE49-F238E27FC236}">
                <a16:creationId xmlns:a16="http://schemas.microsoft.com/office/drawing/2014/main" id="{F5AE4E4F-9F4C-43ED-8299-9BD63B74E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00305506"/>
      </p:ext>
    </p:extLst>
  </p:cSld>
  <p:clrMapOvr>
    <a:masterClrMapping/>
  </p:clrMapOvr>
  <p:transition spd="slow">
    <p:circl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ChangeAspect="1"/>
          </p:cNvPicPr>
          <p:nvPr/>
        </p:nvPicPr>
        <p:blipFill rotWithShape="1">
          <a:blip r:embed="rId2">
            <a:alphaModFix amt="50000"/>
          </a:blip>
          <a:srcRect t="10399" b="5015"/>
          <a:stretch/>
        </p:blipFill>
        <p:spPr>
          <a:xfrm>
            <a:off x="-1" y="10"/>
            <a:ext cx="12192000" cy="6857990"/>
          </a:xfrm>
          <a:prstGeom prst="rect">
            <a:avLst/>
          </a:prstGeom>
        </p:spPr>
      </p:pic>
      <p:sp>
        <p:nvSpPr>
          <p:cNvPr id="8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latin typeface="Century Gothic" panose="020B0502020202020204" pitchFamily="34" charset="0"/>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59687" y="2222056"/>
            <a:ext cx="5390147" cy="1115083"/>
          </a:xfrm>
          <a:prstGeom prst="ellipse">
            <a:avLst/>
          </a:prstGeom>
        </p:spPr>
        <p:txBody>
          <a:bodyPr vert="horz" lIns="91440" tIns="45720" rIns="91440" bIns="45720" rtlCol="0" anchor="ctr">
            <a:noAutofit/>
          </a:bodyPr>
          <a:lstStyle/>
          <a:p>
            <a:pPr algn="ctr"/>
            <a:r>
              <a:rPr lang="en-US" sz="3200" b="1" u="sng" dirty="0"/>
              <a:t>DESIGN &amp; LIBRARY SETUP</a:t>
            </a:r>
          </a:p>
        </p:txBody>
      </p:sp>
      <p:cxnSp>
        <p:nvCxnSpPr>
          <p:cNvPr id="89" name="Straight Connector 8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rgbClr val="00B0F0"/>
            </a:solidFill>
            <a:beve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EA0F238-24F8-4EE0-A386-E88F5BB7FE40}"/>
              </a:ext>
            </a:extLst>
          </p:cNvPr>
          <p:cNvSpPr txBox="1"/>
          <p:nvPr/>
        </p:nvSpPr>
        <p:spPr>
          <a:xfrm>
            <a:off x="445168" y="3428999"/>
            <a:ext cx="4673369" cy="2911641"/>
          </a:xfrm>
          <a:prstGeom prst="rect">
            <a:avLst/>
          </a:prstGeom>
        </p:spPr>
        <p:txBody>
          <a:bodyPr vert="horz" lIns="91440" tIns="45720" rIns="91440" bIns="45720" rtlCol="0" anchor="t">
            <a:noAutofit/>
          </a:bodyPr>
          <a:lstStyle/>
          <a:p>
            <a:pPr marR="0" defTabSz="914400">
              <a:spcBef>
                <a:spcPts val="1200"/>
              </a:spcBef>
              <a:spcAft>
                <a:spcPts val="0"/>
              </a:spcAft>
            </a:pPr>
            <a:r>
              <a:rPr lang="en-US" b="1" dirty="0">
                <a:effectLst>
                  <a:outerShdw blurRad="50800" dist="50800" dir="5400000" algn="ctr" rotWithShape="0">
                    <a:srgbClr val="FFFF00"/>
                  </a:outerShdw>
                </a:effectLst>
                <a:latin typeface="Century Gothic" panose="020B0502020202020204" pitchFamily="34" charset="0"/>
              </a:rPr>
              <a:t>{</a:t>
            </a:r>
            <a:r>
              <a:rPr lang="en-US" b="1" dirty="0">
                <a:effectLst/>
                <a:latin typeface="Century Gothic" panose="020B0502020202020204" pitchFamily="34" charset="0"/>
              </a:rPr>
              <a:t>Objectives</a:t>
            </a:r>
            <a:r>
              <a:rPr lang="en-US" b="1" dirty="0">
                <a:effectLst>
                  <a:outerShdw blurRad="50800" dist="50800" dir="5400000" algn="ctr" rotWithShape="0">
                    <a:srgbClr val="FFFF00"/>
                  </a:outerShdw>
                </a:effectLst>
                <a:latin typeface="Century Gothic" panose="020B0502020202020204" pitchFamily="34" charset="0"/>
              </a:rPr>
              <a:t>}</a:t>
            </a:r>
            <a:r>
              <a:rPr lang="en-US" b="1" dirty="0">
                <a:effectLst/>
                <a:latin typeface="Century Gothic" panose="020B0502020202020204" pitchFamily="34" charset="0"/>
              </a:rPr>
              <a:t> </a:t>
            </a:r>
          </a:p>
          <a:p>
            <a:pPr marR="0" defTabSz="914400">
              <a:spcBef>
                <a:spcPts val="1200"/>
              </a:spcBef>
              <a:spcAft>
                <a:spcPts val="0"/>
              </a:spcAft>
            </a:pPr>
            <a:endParaRPr lang="en-US" b="1" dirty="0">
              <a:effectLst/>
              <a:latin typeface="Century Gothic" panose="020B0502020202020204" pitchFamily="34" charset="0"/>
            </a:endParaRPr>
          </a:p>
          <a:p>
            <a:pPr marL="400050" marR="0" lvl="0" indent="-228600" defTabSz="914400">
              <a:spcBef>
                <a:spcPts val="0"/>
              </a:spcBef>
              <a:spcAft>
                <a:spcPts val="1000"/>
              </a:spcAft>
              <a:buFont typeface="Arial" panose="020B0604020202020204" pitchFamily="34" charset="0"/>
              <a:buChar char="•"/>
            </a:pPr>
            <a:r>
              <a:rPr lang="en-US" dirty="0">
                <a:effectLst/>
                <a:latin typeface="Century Gothic" panose="020B0502020202020204" pitchFamily="34" charset="0"/>
              </a:rPr>
              <a:t>To use a flowchart as a design tool</a:t>
            </a:r>
          </a:p>
          <a:p>
            <a:pPr marL="400050" marR="0" lvl="0" indent="-228600" defTabSz="914400">
              <a:spcBef>
                <a:spcPts val="0"/>
              </a:spcBef>
              <a:spcAft>
                <a:spcPts val="1000"/>
              </a:spcAft>
              <a:buFont typeface="Arial" panose="020B0604020202020204" pitchFamily="34" charset="0"/>
              <a:buChar char="•"/>
            </a:pPr>
            <a:r>
              <a:rPr lang="en-US" dirty="0">
                <a:effectLst/>
                <a:latin typeface="Century Gothic" panose="020B0502020202020204" pitchFamily="34" charset="0"/>
              </a:rPr>
              <a:t>To develop a flowchart for the course project</a:t>
            </a:r>
          </a:p>
          <a:p>
            <a:pPr marL="400050" marR="0" lvl="0" indent="-228600" defTabSz="914400">
              <a:spcBef>
                <a:spcPts val="0"/>
              </a:spcBef>
              <a:spcAft>
                <a:spcPts val="1000"/>
              </a:spcAft>
              <a:buFont typeface="Arial" panose="020B0604020202020204" pitchFamily="34" charset="0"/>
              <a:buChar char="•"/>
            </a:pPr>
            <a:r>
              <a:rPr lang="en-US" dirty="0">
                <a:effectLst/>
                <a:latin typeface="Century Gothic" panose="020B0502020202020204" pitchFamily="34" charset="0"/>
              </a:rPr>
              <a:t>To generate a prototype design of a software system</a:t>
            </a:r>
          </a:p>
          <a:p>
            <a:pPr marL="400050" marR="0" lvl="0" indent="-228600" defTabSz="914400">
              <a:spcBef>
                <a:spcPts val="0"/>
              </a:spcBef>
              <a:spcAft>
                <a:spcPts val="1000"/>
              </a:spcAft>
              <a:buFont typeface="Arial" panose="020B0604020202020204" pitchFamily="34" charset="0"/>
              <a:buChar char="•"/>
            </a:pPr>
            <a:r>
              <a:rPr lang="en-US" dirty="0">
                <a:effectLst/>
                <a:latin typeface="Century Gothic" panose="020B0502020202020204" pitchFamily="34" charset="0"/>
              </a:rPr>
              <a:t>To install necessary python libraries</a:t>
            </a:r>
          </a:p>
        </p:txBody>
      </p:sp>
    </p:spTree>
    <p:extLst>
      <p:ext uri="{BB962C8B-B14F-4D97-AF65-F5344CB8AC3E}">
        <p14:creationId xmlns:p14="http://schemas.microsoft.com/office/powerpoint/2010/main" val="71077676"/>
      </p:ext>
    </p:extLst>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5000035" y="857499"/>
            <a:ext cx="6586491" cy="1286160"/>
          </a:xfrm>
          <a:prstGeom prst="ellipse">
            <a:avLst/>
          </a:prstGeom>
        </p:spPr>
        <p:txBody>
          <a:bodyPr vert="horz" lIns="91440" tIns="45720" rIns="91440" bIns="45720" rtlCol="0" anchor="ctr">
            <a:normAutofit/>
          </a:bodyPr>
          <a:lstStyle/>
          <a:p>
            <a:pPr algn="ctr"/>
            <a:r>
              <a:rPr lang="en-US" sz="4000" b="1" u="sng" dirty="0"/>
              <a:t>FLOWCHART</a:t>
            </a:r>
          </a:p>
        </p:txBody>
      </p:sp>
      <p:sp>
        <p:nvSpPr>
          <p:cNvPr id="7" name="Text Placeholder 6">
            <a:extLst>
              <a:ext uri="{FF2B5EF4-FFF2-40B4-BE49-F238E27FC236}">
                <a16:creationId xmlns:a16="http://schemas.microsoft.com/office/drawing/2014/main" id="{85232AF9-079A-4D43-8DAB-D937BC7BA763}"/>
              </a:ext>
            </a:extLst>
          </p:cNvPr>
          <p:cNvSpPr txBox="1">
            <a:spLocks/>
          </p:cNvSpPr>
          <p:nvPr/>
        </p:nvSpPr>
        <p:spPr>
          <a:xfrm>
            <a:off x="5302316" y="2300679"/>
            <a:ext cx="6586489" cy="37854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Century Gothic" panose="020B0502020202020204" pitchFamily="34" charset="0"/>
              </a:rPr>
              <a:t>INCLUDE THE FOLLOWING PROCESSES:</a:t>
            </a:r>
          </a:p>
          <a:p>
            <a:r>
              <a:rPr lang="en-US" sz="2000" dirty="0">
                <a:latin typeface="Century Gothic" panose="020B0502020202020204" pitchFamily="34" charset="0"/>
              </a:rPr>
              <a:t>INSTALL PYTHON</a:t>
            </a:r>
          </a:p>
          <a:p>
            <a:r>
              <a:rPr lang="en-US" sz="2000" dirty="0">
                <a:latin typeface="Century Gothic" panose="020B0502020202020204" pitchFamily="34" charset="0"/>
              </a:rPr>
              <a:t>DOWNLOAD WEATHER DATA TO A DATABASE.</a:t>
            </a:r>
          </a:p>
          <a:p>
            <a:r>
              <a:rPr lang="en-US" sz="2000" dirty="0">
                <a:latin typeface="Century Gothic" panose="020B0502020202020204" pitchFamily="34" charset="0"/>
              </a:rPr>
              <a:t>EXTRACT WEATHER DATA FROM DATABASE INTO A COMMA SEPARATED FILE WITH PYTHON</a:t>
            </a:r>
          </a:p>
          <a:p>
            <a:r>
              <a:rPr lang="en-US" sz="2000" dirty="0">
                <a:latin typeface="Century Gothic" panose="020B0502020202020204" pitchFamily="34" charset="0"/>
              </a:rPr>
              <a:t>CLEANSE WEATHER DATA</a:t>
            </a:r>
          </a:p>
          <a:p>
            <a:r>
              <a:rPr lang="en-US" sz="2000" dirty="0">
                <a:latin typeface="Century Gothic" panose="020B0502020202020204" pitchFamily="34" charset="0"/>
              </a:rPr>
              <a:t>USE EXCEL TO MANIPULATE DATA</a:t>
            </a:r>
          </a:p>
          <a:p>
            <a:r>
              <a:rPr lang="en-US" sz="2000" dirty="0">
                <a:latin typeface="Century Gothic" panose="020B0502020202020204" pitchFamily="34" charset="0"/>
              </a:rPr>
              <a:t>USE PYTHON DATA ANALYTICS MODULES TO DEVELOP GRAPHICAL MODELS</a:t>
            </a: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a:p>
            <a:endParaRPr lang="en-US" sz="2000" dirty="0">
              <a:latin typeface="Century Gothic" panose="020B0502020202020204" pitchFamily="34" charset="0"/>
            </a:endParaRPr>
          </a:p>
        </p:txBody>
      </p:sp>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ChangeAspect="1"/>
          </p:cNvPicPr>
          <p:nvPr/>
        </p:nvPicPr>
        <p:blipFill rotWithShape="1">
          <a:blip r:embed="rId2"/>
          <a:srcRect l="28165" r="26885"/>
          <a:stretch/>
        </p:blipFill>
        <p:spPr>
          <a:xfrm>
            <a:off x="20" y="10"/>
            <a:ext cx="4635571" cy="6857990"/>
          </a:xfrm>
          <a:prstGeom prst="rect">
            <a:avLst/>
          </a:prstGeom>
          <a:effectLst/>
        </p:spPr>
      </p:pic>
      <p:sp>
        <p:nvSpPr>
          <p:cNvPr id="6" name="Title 1">
            <a:extLst>
              <a:ext uri="{FF2B5EF4-FFF2-40B4-BE49-F238E27FC236}">
                <a16:creationId xmlns:a16="http://schemas.microsoft.com/office/drawing/2014/main" id="{3D134ADF-C587-4AD3-B9DA-477113A99A5B}"/>
              </a:ext>
            </a:extLst>
          </p:cNvPr>
          <p:cNvSpPr txBox="1">
            <a:spLocks/>
          </p:cNvSpPr>
          <p:nvPr/>
        </p:nvSpPr>
        <p:spPr>
          <a:xfrm>
            <a:off x="520874" y="700479"/>
            <a:ext cx="3245784"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latin typeface="Century Gothic" panose="020B0502020202020204" pitchFamily="34" charset="0"/>
            </a:endParaRPr>
          </a:p>
        </p:txBody>
      </p:sp>
      <p:graphicFrame>
        <p:nvGraphicFramePr>
          <p:cNvPr id="8" name="Diagram 7">
            <a:extLst>
              <a:ext uri="{FF2B5EF4-FFF2-40B4-BE49-F238E27FC236}">
                <a16:creationId xmlns:a16="http://schemas.microsoft.com/office/drawing/2014/main" id="{ADFA27F1-B203-458C-A8EA-943071F9C25B}"/>
              </a:ext>
            </a:extLst>
          </p:cNvPr>
          <p:cNvGraphicFramePr>
            <a:graphicFrameLocks noGrp="1" noDrilldown="1" noMove="1" noResize="1"/>
          </p:cNvGraphicFramePr>
          <p:nvPr>
            <p:extLst>
              <p:ext uri="{D42A27DB-BD31-4B8C-83A1-F6EECF244321}">
                <p14:modId xmlns:p14="http://schemas.microsoft.com/office/powerpoint/2010/main" val="808562485"/>
              </p:ext>
            </p:extLst>
          </p:nvPr>
        </p:nvGraphicFramePr>
        <p:xfrm>
          <a:off x="96852" y="152552"/>
          <a:ext cx="4093828" cy="6367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69018"/>
      </p:ext>
    </p:extLst>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Grp="1" noRot="1" noChangeAspect="1" noMove="1" noResize="1" noEditPoints="1" noAdjustHandles="1" noChangeArrowheads="1" noChangeShapeType="1" noCrop="1"/>
          </p:cNvPicPr>
          <p:nvPr/>
        </p:nvPicPr>
        <p:blipFill rotWithShape="1">
          <a:blip r:embed="rId2"/>
          <a:srcRect t="17422" r="9091" b="5682"/>
          <a:stretch/>
        </p:blipFill>
        <p:spPr>
          <a:xfrm>
            <a:off x="20" y="-2008"/>
            <a:ext cx="12191980" cy="6857990"/>
          </a:xfrm>
          <a:prstGeom prst="rect">
            <a:avLst/>
          </a:prstGeom>
        </p:spPr>
      </p:pic>
      <p:sp>
        <p:nvSpPr>
          <p:cNvPr id="85" name="Freeform: Shape 8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008"/>
            <a:ext cx="5065295" cy="5273947"/>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7" name="Freeform: Shape 8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2333" y="-2"/>
            <a:ext cx="4914163" cy="5106582"/>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0" y="664516"/>
            <a:ext cx="4325640" cy="1516814"/>
          </a:xfrm>
          <a:prstGeom prst="ellipse">
            <a:avLst/>
          </a:prstGeom>
        </p:spPr>
        <p:txBody>
          <a:bodyPr vert="horz" lIns="91440" tIns="45720" rIns="91440" bIns="45720" rtlCol="0" anchor="ctr">
            <a:normAutofit fontScale="90000"/>
          </a:bodyPr>
          <a:lstStyle/>
          <a:p>
            <a:pPr algn="ctr"/>
            <a:r>
              <a:rPr lang="en-US" sz="3600" b="1" u="sng" spc="300" dirty="0"/>
              <a:t>SOFTWARE INVENTORY</a:t>
            </a:r>
          </a:p>
        </p:txBody>
      </p:sp>
      <p:sp>
        <p:nvSpPr>
          <p:cNvPr id="7" name="Text Placeholder 6">
            <a:extLst>
              <a:ext uri="{FF2B5EF4-FFF2-40B4-BE49-F238E27FC236}">
                <a16:creationId xmlns:a16="http://schemas.microsoft.com/office/drawing/2014/main" id="{85232AF9-079A-4D43-8DAB-D937BC7BA763}"/>
              </a:ext>
            </a:extLst>
          </p:cNvPr>
          <p:cNvSpPr txBox="1">
            <a:spLocks/>
          </p:cNvSpPr>
          <p:nvPr/>
        </p:nvSpPr>
        <p:spPr>
          <a:xfrm>
            <a:off x="291928" y="2248559"/>
            <a:ext cx="4325640" cy="23043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Century Gothic" panose="020B0502020202020204" pitchFamily="34" charset="0"/>
              </a:rPr>
              <a:t>Include screenshot of NOAA-SDK library installed</a:t>
            </a:r>
          </a:p>
          <a:p>
            <a:r>
              <a:rPr lang="en-US" sz="1800" dirty="0">
                <a:latin typeface="Century Gothic" panose="020B0502020202020204" pitchFamily="34" charset="0"/>
              </a:rPr>
              <a:t>Ensure result "Successfully installed </a:t>
            </a:r>
            <a:r>
              <a:rPr lang="en-US" sz="1800" dirty="0" err="1">
                <a:latin typeface="Century Gothic" panose="020B0502020202020204" pitchFamily="34" charset="0"/>
              </a:rPr>
              <a:t>noaa-sdk</a:t>
            </a:r>
            <a:r>
              <a:rPr lang="en-US" sz="1800" dirty="0">
                <a:latin typeface="Century Gothic" panose="020B0502020202020204" pitchFamily="34" charset="0"/>
              </a:rPr>
              <a:t>" of pip install command is visible in your screenshot.</a:t>
            </a:r>
          </a:p>
          <a:p>
            <a:endParaRPr lang="en-US" sz="1800" dirty="0">
              <a:latin typeface="Century Gothic" panose="020B0502020202020204" pitchFamily="34" charset="0"/>
            </a:endParaRPr>
          </a:p>
        </p:txBody>
      </p:sp>
      <p:pic>
        <p:nvPicPr>
          <p:cNvPr id="8" name="Picture 7" descr="Text&#10;&#10;Description automatically generated">
            <a:extLst>
              <a:ext uri="{FF2B5EF4-FFF2-40B4-BE49-F238E27FC236}">
                <a16:creationId xmlns:a16="http://schemas.microsoft.com/office/drawing/2014/main" id="{7B745485-1D5C-4881-ABA1-5073BFF0D4D0}"/>
              </a:ext>
            </a:extLst>
          </p:cNvPr>
          <p:cNvPicPr>
            <a:picLocks noChangeAspect="1"/>
          </p:cNvPicPr>
          <p:nvPr/>
        </p:nvPicPr>
        <p:blipFill rotWithShape="1">
          <a:blip r:embed="rId3">
            <a:extLst>
              <a:ext uri="{28A0092B-C50C-407E-A947-70E740481C1C}">
                <a14:useLocalDpi xmlns:a14="http://schemas.microsoft.com/office/drawing/2010/main" val="0"/>
              </a:ext>
            </a:extLst>
          </a:blip>
          <a:srcRect r="29561"/>
          <a:stretch/>
        </p:blipFill>
        <p:spPr>
          <a:xfrm>
            <a:off x="5203738" y="974299"/>
            <a:ext cx="6575178" cy="49053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4391080"/>
      </p:ext>
    </p:extLst>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 name="Picture 14" descr="An abstract design with lines and financial symbols">
            <a:extLst>
              <a:ext uri="{FF2B5EF4-FFF2-40B4-BE49-F238E27FC236}">
                <a16:creationId xmlns:a16="http://schemas.microsoft.com/office/drawing/2014/main" id="{E2E65682-1464-491E-A4BF-791A3A7B1B1D}"/>
              </a:ext>
            </a:extLst>
          </p:cNvPr>
          <p:cNvPicPr>
            <a:picLocks noGrp="1" noRot="1" noMove="1" noResize="1" noEditPoints="1" noAdjustHandles="1" noChangeArrowheads="1" noChangeShapeType="1" noCrop="1"/>
          </p:cNvPicPr>
          <p:nvPr/>
        </p:nvPicPr>
        <p:blipFill rotWithShape="1">
          <a:blip r:embed="rId2">
            <a:alphaModFix amt="50000"/>
          </a:blip>
          <a:srcRect t="10400" b="5014"/>
          <a:stretch/>
        </p:blipFill>
        <p:spPr>
          <a:xfrm>
            <a:off x="20" y="11258"/>
            <a:ext cx="12191980" cy="6857999"/>
          </a:xfrm>
          <a:prstGeom prst="rect">
            <a:avLst/>
          </a:prstGeom>
        </p:spPr>
      </p:pic>
      <p:sp>
        <p:nvSpPr>
          <p:cNvPr id="7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458250" y="2237874"/>
            <a:ext cx="4593021" cy="1018831"/>
          </a:xfrm>
          <a:prstGeom prst="ellipse">
            <a:avLst/>
          </a:prstGeom>
        </p:spPr>
        <p:txBody>
          <a:bodyPr vert="horz" lIns="91440" tIns="45720" rIns="91440" bIns="45720" rtlCol="0" anchor="ctr">
            <a:noAutofit/>
          </a:bodyPr>
          <a:lstStyle/>
          <a:p>
            <a:pPr algn="ctr"/>
            <a:r>
              <a:rPr lang="en-US" sz="3100" b="1" u="sng" dirty="0"/>
              <a:t>DOWNLOADING WEATHER DATA</a:t>
            </a:r>
          </a:p>
        </p:txBody>
      </p:sp>
      <p:cxnSp>
        <p:nvCxnSpPr>
          <p:cNvPr id="77" name="Straight Connector 7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rgbClr val="00B0F0"/>
            </a:solidFill>
            <a:beve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4F4966F-B499-4714-B22F-C9E3DCA92346}"/>
              </a:ext>
            </a:extLst>
          </p:cNvPr>
          <p:cNvSpPr txBox="1"/>
          <p:nvPr/>
        </p:nvSpPr>
        <p:spPr>
          <a:xfrm>
            <a:off x="712075" y="3417573"/>
            <a:ext cx="4593021" cy="2850880"/>
          </a:xfrm>
          <a:prstGeom prst="rect">
            <a:avLst/>
          </a:prstGeom>
        </p:spPr>
        <p:txBody>
          <a:bodyPr vert="horz" lIns="91440" tIns="45720" rIns="91440" bIns="45720" rtlCol="0" anchor="t">
            <a:normAutofit/>
          </a:bodyPr>
          <a:lstStyle/>
          <a:p>
            <a:pPr marR="0" defTabSz="914400">
              <a:spcBef>
                <a:spcPts val="1200"/>
              </a:spcBef>
              <a:spcAft>
                <a:spcPts val="0"/>
              </a:spcAft>
            </a:pPr>
            <a:r>
              <a:rPr lang="en-US" b="1" dirty="0">
                <a:effectLst>
                  <a:outerShdw blurRad="50800" dist="50800" dir="5400000" algn="ctr" rotWithShape="0">
                    <a:srgbClr val="FFFF00"/>
                  </a:outerShdw>
                </a:effectLst>
                <a:latin typeface="Century Gothic" panose="020B0502020202020204" pitchFamily="34" charset="0"/>
              </a:rPr>
              <a:t>{</a:t>
            </a:r>
            <a:r>
              <a:rPr lang="en-US" b="1" dirty="0">
                <a:effectLst/>
                <a:latin typeface="Century Gothic" panose="020B0502020202020204" pitchFamily="34" charset="0"/>
              </a:rPr>
              <a:t>Objectives</a:t>
            </a:r>
            <a:r>
              <a:rPr lang="en-US" b="1" dirty="0">
                <a:effectLst>
                  <a:outerShdw blurRad="50800" dist="50800" dir="5400000" algn="ctr" rotWithShape="0">
                    <a:srgbClr val="FFFF00"/>
                  </a:outerShdw>
                </a:effectLst>
                <a:latin typeface="Century Gothic" panose="020B0502020202020204" pitchFamily="34" charset="0"/>
              </a:rPr>
              <a:t>}</a:t>
            </a:r>
            <a:r>
              <a:rPr lang="en-US" b="1" dirty="0">
                <a:effectLst/>
                <a:latin typeface="Century Gothic" panose="020B0502020202020204" pitchFamily="34" charset="0"/>
              </a:rPr>
              <a:t> </a:t>
            </a:r>
          </a:p>
          <a:p>
            <a:endParaRPr lang="en-US" sz="1800" b="1" i="0" u="none" strike="noStrike" baseline="0" dirty="0">
              <a:latin typeface="Century Gothic" panose="020B0502020202020204" pitchFamily="34" charset="0"/>
            </a:endParaRPr>
          </a:p>
          <a:p>
            <a:pPr marL="285750" indent="-285750">
              <a:buFont typeface="Arial" panose="020B0604020202020204" pitchFamily="34" charset="0"/>
              <a:buChar char="•"/>
            </a:pPr>
            <a:r>
              <a:rPr lang="en-US" sz="1800" b="0" i="0" u="none" strike="noStrike" baseline="0" dirty="0">
                <a:latin typeface="Century Gothic" panose="020B0502020202020204" pitchFamily="34" charset="0"/>
              </a:rPr>
              <a:t>To learn how to use Python data analytics modules </a:t>
            </a:r>
          </a:p>
          <a:p>
            <a:pPr marL="285750" indent="-285750">
              <a:buFont typeface="Arial" panose="020B0604020202020204" pitchFamily="34" charset="0"/>
              <a:buChar char="•"/>
            </a:pPr>
            <a:r>
              <a:rPr lang="en-US" sz="1800" b="0" i="0" u="none" strike="noStrike" baseline="0" dirty="0">
                <a:latin typeface="Century Gothic" panose="020B0502020202020204" pitchFamily="34" charset="0"/>
              </a:rPr>
              <a:t>To compare data at different times. </a:t>
            </a:r>
          </a:p>
          <a:p>
            <a:pPr marL="285750" indent="-285750">
              <a:buFont typeface="Arial" panose="020B0604020202020204" pitchFamily="34" charset="0"/>
              <a:buChar char="•"/>
            </a:pPr>
            <a:r>
              <a:rPr lang="en-US" sz="1800" b="0" i="0" u="none" strike="noStrike" baseline="0" dirty="0">
                <a:latin typeface="Century Gothic" panose="020B0502020202020204" pitchFamily="34" charset="0"/>
              </a:rPr>
              <a:t>Use data analytics to interpret and analyze data from a database </a:t>
            </a:r>
          </a:p>
        </p:txBody>
      </p:sp>
    </p:spTree>
    <p:extLst>
      <p:ext uri="{BB962C8B-B14F-4D97-AF65-F5344CB8AC3E}">
        <p14:creationId xmlns:p14="http://schemas.microsoft.com/office/powerpoint/2010/main" val="1482344395"/>
      </p:ext>
    </p:extLst>
  </p:cSld>
  <p:clrMapOvr>
    <a:masterClrMapping/>
  </p:clrMapOvr>
  <p:transition spd="slow">
    <p:circl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ChangeAspect="1"/>
          </p:cNvPicPr>
          <p:nvPr/>
        </p:nvPicPr>
        <p:blipFill rotWithShape="1">
          <a:blip r:embed="rId2"/>
          <a:srcRect t="17422" r="9091" b="5682"/>
          <a:stretch/>
        </p:blipFill>
        <p:spPr>
          <a:xfrm>
            <a:off x="20" y="-4758"/>
            <a:ext cx="12191980" cy="6857990"/>
          </a:xfrm>
          <a:prstGeom prst="rect">
            <a:avLst/>
          </a:prstGeom>
        </p:spPr>
      </p:pic>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839788" y="288756"/>
            <a:ext cx="10530054" cy="962528"/>
          </a:xfrm>
          <a:prstGeom prst="ellipse">
            <a:avLst/>
          </a:prstGeom>
          <a:effectLst>
            <a:outerShdw blurRad="50800" dist="50800" dir="5400000" algn="ctr" rotWithShape="0">
              <a:schemeClr val="tx1"/>
            </a:outerShdw>
          </a:effectLst>
        </p:spPr>
        <p:txBody>
          <a:bodyPr vert="horz" lIns="91440" tIns="45720" rIns="91440" bIns="45720" rtlCol="0" anchor="ctr">
            <a:normAutofit/>
          </a:bodyPr>
          <a:lstStyle/>
          <a:p>
            <a:pPr algn="ctr"/>
            <a:r>
              <a:rPr lang="en-US" sz="4000" b="1" dirty="0">
                <a:ln>
                  <a:solidFill>
                    <a:schemeClr val="bg1"/>
                  </a:solidFill>
                </a:ln>
                <a:solidFill>
                  <a:schemeClr val="bg1"/>
                </a:solidFill>
                <a:effectLst>
                  <a:outerShdw blurRad="38100" dist="38100" dir="2700000" algn="tl">
                    <a:schemeClr val="tx1">
                      <a:alpha val="43000"/>
                    </a:schemeClr>
                  </a:outerShdw>
                </a:effectLst>
              </a:rPr>
              <a:t>BUILDWEATHERDB.PY CODE</a:t>
            </a:r>
          </a:p>
        </p:txBody>
      </p:sp>
      <p:sp>
        <p:nvSpPr>
          <p:cNvPr id="7" name="Text Placeholder 6">
            <a:extLst>
              <a:ext uri="{FF2B5EF4-FFF2-40B4-BE49-F238E27FC236}">
                <a16:creationId xmlns:a16="http://schemas.microsoft.com/office/drawing/2014/main" id="{85232AF9-079A-4D43-8DAB-D937BC7BA763}"/>
              </a:ext>
            </a:extLst>
          </p:cNvPr>
          <p:cNvSpPr txBox="1">
            <a:spLocks/>
          </p:cNvSpPr>
          <p:nvPr/>
        </p:nvSpPr>
        <p:spPr>
          <a:xfrm>
            <a:off x="143168" y="953435"/>
            <a:ext cx="11923293" cy="809029"/>
          </a:xfrm>
          <a:prstGeom prst="rect">
            <a:avLst/>
          </a:prstGeom>
          <a:effectLst>
            <a:outerShdw blurRad="50800" dist="50800" dir="5400000" algn="ctr" rotWithShape="0">
              <a:schemeClr val="tx1"/>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n>
                  <a:solidFill>
                    <a:prstClr val="white"/>
                  </a:solidFill>
                </a:ln>
                <a:solidFill>
                  <a:prstClr val="white"/>
                </a:solidFill>
                <a:effectLst>
                  <a:outerShdw blurRad="38100" dist="38100" dir="2700000" algn="tl">
                    <a:prstClr val="black"/>
                  </a:outerShdw>
                </a:effectLst>
                <a:latin typeface="Century Gothic" panose="020B0502020202020204" pitchFamily="34" charset="0"/>
              </a:rPr>
              <a:t>Screenshot of code in Spyder with name and date in comments. Must have your zip code</a:t>
            </a:r>
          </a:p>
        </p:txBody>
      </p:sp>
      <p:sp>
        <p:nvSpPr>
          <p:cNvPr id="6" name="Title 1">
            <a:extLst>
              <a:ext uri="{FF2B5EF4-FFF2-40B4-BE49-F238E27FC236}">
                <a16:creationId xmlns:a16="http://schemas.microsoft.com/office/drawing/2014/main" id="{3D134ADF-C587-4AD3-B9DA-477113A99A5B}"/>
              </a:ext>
            </a:extLst>
          </p:cNvPr>
          <p:cNvSpPr txBox="1">
            <a:spLocks/>
          </p:cNvSpPr>
          <p:nvPr/>
        </p:nvSpPr>
        <p:spPr>
          <a:xfrm>
            <a:off x="520874" y="700479"/>
            <a:ext cx="3245784"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latin typeface="Century Gothic" panose="020B0502020202020204" pitchFamily="34" charset="0"/>
            </a:endParaRPr>
          </a:p>
        </p:txBody>
      </p:sp>
      <p:pic>
        <p:nvPicPr>
          <p:cNvPr id="11" name="Picture Placeholder 10">
            <a:extLst>
              <a:ext uri="{FF2B5EF4-FFF2-40B4-BE49-F238E27FC236}">
                <a16:creationId xmlns:a16="http://schemas.microsoft.com/office/drawing/2014/main" id="{2938BC02-EBEE-45E4-9493-64027A81FDE0}"/>
              </a:ext>
            </a:extLst>
          </p:cNvPr>
          <p:cNvPicPr>
            <a:picLocks noGrp="1" noChangeAspect="1"/>
          </p:cNvPicPr>
          <p:nvPr>
            <p:ph type="pic" idx="1"/>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827" t="17296" r="53854" b="23379"/>
          <a:stretch/>
        </p:blipFill>
        <p:spPr>
          <a:xfrm>
            <a:off x="2899556" y="1762464"/>
            <a:ext cx="6392887" cy="4906548"/>
          </a:xfrm>
          <a:prstGeom prst="rect">
            <a:avLst/>
          </a:prstGeom>
          <a:ln>
            <a:solidFill>
              <a:schemeClr val="bg1">
                <a:lumMod val="95000"/>
              </a:schemeClr>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513808652"/>
      </p:ext>
    </p:extLst>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ChangeAspect="1"/>
          </p:cNvPicPr>
          <p:nvPr/>
        </p:nvPicPr>
        <p:blipFill rotWithShape="1">
          <a:blip r:embed="rId2"/>
          <a:srcRect t="17422" r="9091" b="5682"/>
          <a:stretch/>
        </p:blipFill>
        <p:spPr>
          <a:xfrm>
            <a:off x="20" y="-4758"/>
            <a:ext cx="12191980" cy="6857990"/>
          </a:xfrm>
          <a:prstGeom prst="rect">
            <a:avLst/>
          </a:prstGeom>
        </p:spPr>
      </p:pic>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1703262" y="421818"/>
            <a:ext cx="8785475" cy="638376"/>
          </a:xfrm>
          <a:prstGeom prst="ellipse">
            <a:avLst/>
          </a:prstGeom>
          <a:effectLst>
            <a:outerShdw blurRad="50800" dist="50800" dir="5400000" algn="ctr" rotWithShape="0">
              <a:schemeClr val="tx1"/>
            </a:outerShdw>
          </a:effectLst>
        </p:spPr>
        <p:txBody>
          <a:bodyPr vert="horz" lIns="91440" tIns="45720" rIns="91440" bIns="45720" rtlCol="0" anchor="ctr">
            <a:noAutofit/>
          </a:bodyPr>
          <a:lstStyle/>
          <a:p>
            <a:pPr algn="ctr"/>
            <a:r>
              <a:rPr lang="en-US" sz="4400" b="1" dirty="0">
                <a:solidFill>
                  <a:schemeClr val="bg1"/>
                </a:solidFill>
                <a:effectLst>
                  <a:outerShdw blurRad="38100" dist="38100" dir="2700000" algn="tl">
                    <a:schemeClr val="tx1">
                      <a:alpha val="43000"/>
                    </a:schemeClr>
                  </a:outerShdw>
                </a:effectLst>
              </a:rPr>
              <a:t>PYTHON CONSOLE</a:t>
            </a:r>
          </a:p>
        </p:txBody>
      </p:sp>
      <p:sp>
        <p:nvSpPr>
          <p:cNvPr id="7" name="Text Placeholder 6">
            <a:extLst>
              <a:ext uri="{FF2B5EF4-FFF2-40B4-BE49-F238E27FC236}">
                <a16:creationId xmlns:a16="http://schemas.microsoft.com/office/drawing/2014/main" id="{85232AF9-079A-4D43-8DAB-D937BC7BA763}"/>
              </a:ext>
            </a:extLst>
          </p:cNvPr>
          <p:cNvSpPr txBox="1">
            <a:spLocks/>
          </p:cNvSpPr>
          <p:nvPr/>
        </p:nvSpPr>
        <p:spPr>
          <a:xfrm>
            <a:off x="673768" y="998827"/>
            <a:ext cx="10997358" cy="1146510"/>
          </a:xfrm>
          <a:prstGeom prst="rect">
            <a:avLst/>
          </a:prstGeom>
          <a:effectLst>
            <a:outerShdw blurRad="50800" dist="50800" dir="5400000" algn="ctr" rotWithShape="0">
              <a:schemeClr val="tx1"/>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dirty="0">
              <a:ln>
                <a:solidFill>
                  <a:schemeClr val="bg1"/>
                </a:solidFill>
              </a:ln>
              <a:solidFill>
                <a:schemeClr val="bg1"/>
              </a:solidFill>
              <a:effectLst>
                <a:outerShdw blurRad="38100" dist="38100" dir="2700000" algn="tl">
                  <a:schemeClr val="bg1"/>
                </a:outerShdw>
              </a:effectLst>
              <a:latin typeface="Century Gothic" panose="020B0502020202020204" pitchFamily="34" charset="0"/>
            </a:endParaRPr>
          </a:p>
        </p:txBody>
      </p:sp>
      <p:sp>
        <p:nvSpPr>
          <p:cNvPr id="6" name="Title 1">
            <a:extLst>
              <a:ext uri="{FF2B5EF4-FFF2-40B4-BE49-F238E27FC236}">
                <a16:creationId xmlns:a16="http://schemas.microsoft.com/office/drawing/2014/main" id="{3D134ADF-C587-4AD3-B9DA-477113A99A5B}"/>
              </a:ext>
            </a:extLst>
          </p:cNvPr>
          <p:cNvSpPr txBox="1">
            <a:spLocks/>
          </p:cNvSpPr>
          <p:nvPr/>
        </p:nvSpPr>
        <p:spPr>
          <a:xfrm>
            <a:off x="520874" y="700479"/>
            <a:ext cx="3245784" cy="1600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latin typeface="Century Gothic" panose="020B0502020202020204" pitchFamily="34" charset="0"/>
            </a:endParaRPr>
          </a:p>
        </p:txBody>
      </p:sp>
      <p:pic>
        <p:nvPicPr>
          <p:cNvPr id="9" name="Picture Placeholder 3" descr="A screenshot of a computer&#10;&#10;Description automatically generated with medium confidence">
            <a:extLst>
              <a:ext uri="{FF2B5EF4-FFF2-40B4-BE49-F238E27FC236}">
                <a16:creationId xmlns:a16="http://schemas.microsoft.com/office/drawing/2014/main" id="{8262F599-8129-4A34-8876-4DBE8415255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4055" b="22249"/>
          <a:stretch/>
        </p:blipFill>
        <p:spPr>
          <a:xfrm>
            <a:off x="2991846" y="1998658"/>
            <a:ext cx="6361201" cy="4287091"/>
          </a:xfrm>
          <a:prstGeom prst="rect">
            <a:avLst/>
          </a:prstGeom>
          <a:ln>
            <a:solidFill>
              <a:schemeClr val="bg2"/>
            </a:solidFill>
          </a:ln>
          <a:effectLst>
            <a:outerShdw blurRad="190500" algn="tl" rotWithShape="0">
              <a:srgbClr val="000000">
                <a:alpha val="70000"/>
              </a:srgbClr>
            </a:outerShdw>
          </a:effectLst>
        </p:spPr>
      </p:pic>
      <p:sp>
        <p:nvSpPr>
          <p:cNvPr id="13" name="Text Placeholder 6">
            <a:extLst>
              <a:ext uri="{FF2B5EF4-FFF2-40B4-BE49-F238E27FC236}">
                <a16:creationId xmlns:a16="http://schemas.microsoft.com/office/drawing/2014/main" id="{C86B847B-EF13-402C-84D1-9A61EF0E8027}"/>
              </a:ext>
            </a:extLst>
          </p:cNvPr>
          <p:cNvSpPr txBox="1">
            <a:spLocks/>
          </p:cNvSpPr>
          <p:nvPr/>
        </p:nvSpPr>
        <p:spPr>
          <a:xfrm>
            <a:off x="1653574" y="1060194"/>
            <a:ext cx="8884850" cy="938464"/>
          </a:xfrm>
          <a:prstGeom prst="rect">
            <a:avLst/>
          </a:prstGeom>
          <a:effectLst>
            <a:outerShdw blurRad="50800" dist="50800" dir="5400000" algn="ctr" rotWithShape="0">
              <a:sysClr val="windowText" lastClr="000000"/>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solidFill>
                    <a:prstClr val="white"/>
                  </a:solidFill>
                </a:ln>
                <a:solidFill>
                  <a:prstClr val="white"/>
                </a:solidFill>
                <a:effectLst>
                  <a:outerShdw blurRad="38100" dist="38100" dir="2700000" algn="tl">
                    <a:prstClr val="black"/>
                  </a:outerShdw>
                </a:effectLst>
                <a:uLnTx/>
                <a:uFillTx/>
                <a:latin typeface="Century Gothic" panose="020B0502020202020204" pitchFamily="34" charset="0"/>
                <a:ea typeface="+mn-ea"/>
                <a:cs typeface="+mn-cs"/>
              </a:rPr>
              <a:t>Screenshot of program output in Python console showing program executed  successfully</a:t>
            </a:r>
          </a:p>
        </p:txBody>
      </p:sp>
    </p:spTree>
    <p:extLst>
      <p:ext uri="{BB962C8B-B14F-4D97-AF65-F5344CB8AC3E}">
        <p14:creationId xmlns:p14="http://schemas.microsoft.com/office/powerpoint/2010/main" val="4027334911"/>
      </p:ext>
    </p:extLst>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n abstract design with lines and financial symbols">
            <a:extLst>
              <a:ext uri="{FF2B5EF4-FFF2-40B4-BE49-F238E27FC236}">
                <a16:creationId xmlns:a16="http://schemas.microsoft.com/office/drawing/2014/main" id="{E30FFFD1-5366-108D-BBA0-9D974DD32151}"/>
              </a:ext>
            </a:extLst>
          </p:cNvPr>
          <p:cNvPicPr>
            <a:picLocks noChangeAspect="1"/>
          </p:cNvPicPr>
          <p:nvPr/>
        </p:nvPicPr>
        <p:blipFill rotWithShape="1">
          <a:blip r:embed="rId2"/>
          <a:srcRect t="10476" r="-1" b="4960"/>
          <a:stretch/>
        </p:blipFill>
        <p:spPr>
          <a:xfrm>
            <a:off x="0" y="-8453"/>
            <a:ext cx="12188932" cy="6866453"/>
          </a:xfrm>
          <a:prstGeom prst="rect">
            <a:avLst/>
          </a:prstGeom>
        </p:spPr>
      </p:pic>
      <p:sp>
        <p:nvSpPr>
          <p:cNvPr id="2" name="Title 1">
            <a:extLst>
              <a:ext uri="{FF2B5EF4-FFF2-40B4-BE49-F238E27FC236}">
                <a16:creationId xmlns:a16="http://schemas.microsoft.com/office/drawing/2014/main" id="{07C8198B-61B4-490F-AA97-99CFA2CF3622}"/>
              </a:ext>
            </a:extLst>
          </p:cNvPr>
          <p:cNvSpPr>
            <a:spLocks noGrp="1"/>
          </p:cNvSpPr>
          <p:nvPr>
            <p:ph type="title"/>
          </p:nvPr>
        </p:nvSpPr>
        <p:spPr>
          <a:xfrm>
            <a:off x="2346628" y="300136"/>
            <a:ext cx="7495674" cy="1154085"/>
          </a:xfrm>
          <a:prstGeom prst="ellipse">
            <a:avLst/>
          </a:prstGeom>
          <a:effectLst>
            <a:outerShdw blurRad="50800" dist="50800" dir="5400000" algn="ctr" rotWithShape="0">
              <a:schemeClr val="bg1"/>
            </a:outerShdw>
          </a:effectLst>
        </p:spPr>
        <p:txBody>
          <a:bodyPr vert="horz" lIns="91440" tIns="45720" rIns="91440" bIns="45720" rtlCol="0" anchor="ctr">
            <a:normAutofit/>
          </a:bodyPr>
          <a:lstStyle/>
          <a:p>
            <a:pPr algn="ctr"/>
            <a:r>
              <a:rPr lang="en-US" sz="4000" b="1" dirty="0">
                <a:effectLst>
                  <a:outerShdw blurRad="50800" dist="50800" dir="5400000" algn="ctr" rotWithShape="0">
                    <a:schemeClr val="bg1"/>
                  </a:outerShdw>
                </a:effectLst>
              </a:rPr>
              <a:t>WEATHER.DB FILE</a:t>
            </a:r>
          </a:p>
        </p:txBody>
      </p:sp>
      <p:pic>
        <p:nvPicPr>
          <p:cNvPr id="5" name="Picture Placeholder 4">
            <a:extLst>
              <a:ext uri="{FF2B5EF4-FFF2-40B4-BE49-F238E27FC236}">
                <a16:creationId xmlns:a16="http://schemas.microsoft.com/office/drawing/2014/main" id="{00301B04-6832-420C-864B-B371351A1F82}"/>
              </a:ext>
            </a:extLst>
          </p:cNvPr>
          <p:cNvPicPr>
            <a:picLocks noGrp="1" noChangeAspect="1"/>
          </p:cNvPicPr>
          <p:nvPr>
            <p:ph type="pic" idx="1"/>
          </p:nvPr>
        </p:nvPicPr>
        <p:blipFill rotWithShape="1">
          <a:blip r:embed="rId3"/>
          <a:srcRect l="2755" t="4155" r="2257" b="25210"/>
          <a:stretch/>
        </p:blipFill>
        <p:spPr>
          <a:xfrm>
            <a:off x="2346629" y="2321626"/>
            <a:ext cx="7495674" cy="3943566"/>
          </a:xfrm>
          <a:prstGeom prst="rect">
            <a:avLst/>
          </a:prstGeom>
          <a:ln>
            <a:solidFill>
              <a:schemeClr val="tx1"/>
            </a:solidFill>
          </a:ln>
          <a:effectLst>
            <a:outerShdw blurRad="190500" algn="tl" rotWithShape="0">
              <a:srgbClr val="000000">
                <a:alpha val="70000"/>
              </a:srgbClr>
            </a:outerShdw>
          </a:effectLst>
        </p:spPr>
      </p:pic>
      <p:sp>
        <p:nvSpPr>
          <p:cNvPr id="7" name="Text Placeholder 6">
            <a:extLst>
              <a:ext uri="{FF2B5EF4-FFF2-40B4-BE49-F238E27FC236}">
                <a16:creationId xmlns:a16="http://schemas.microsoft.com/office/drawing/2014/main" id="{85232AF9-079A-4D43-8DAB-D937BC7BA763}"/>
              </a:ext>
            </a:extLst>
          </p:cNvPr>
          <p:cNvSpPr txBox="1">
            <a:spLocks/>
          </p:cNvSpPr>
          <p:nvPr/>
        </p:nvSpPr>
        <p:spPr>
          <a:xfrm>
            <a:off x="1652040" y="1073417"/>
            <a:ext cx="8884850" cy="938464"/>
          </a:xfrm>
          <a:prstGeom prst="rect">
            <a:avLst/>
          </a:prstGeom>
          <a:effectLst>
            <a:outerShdw blurRad="50800" dist="50800" dir="5400000" algn="ctr" rotWithShape="0">
              <a:schemeClr val="bg1"/>
            </a:outerShdw>
          </a:effectLst>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ln>
                  <a:solidFill>
                    <a:schemeClr val="tx1"/>
                  </a:solidFill>
                </a:ln>
                <a:effectLst>
                  <a:outerShdw blurRad="38100" dist="38100" dir="2700000" algn="tl">
                    <a:schemeClr val="bg1"/>
                  </a:outerShdw>
                </a:effectLst>
                <a:latin typeface="Century Gothic" panose="020B0502020202020204" pitchFamily="34" charset="0"/>
              </a:rPr>
              <a:t>Screenshot of Windows Explorer showing database file </a:t>
            </a:r>
            <a:r>
              <a:rPr lang="en-US" sz="2000" dirty="0" err="1">
                <a:ln>
                  <a:solidFill>
                    <a:schemeClr val="tx1"/>
                  </a:solidFill>
                </a:ln>
                <a:effectLst>
                  <a:outerShdw blurRad="38100" dist="38100" dir="2700000" algn="tl">
                    <a:schemeClr val="bg1"/>
                  </a:outerShdw>
                </a:effectLst>
                <a:latin typeface="Century Gothic" panose="020B0502020202020204" pitchFamily="34" charset="0"/>
              </a:rPr>
              <a:t>Weather.db</a:t>
            </a:r>
            <a:r>
              <a:rPr lang="en-US" sz="2000" dirty="0">
                <a:ln>
                  <a:solidFill>
                    <a:schemeClr val="tx1"/>
                  </a:solidFill>
                </a:ln>
                <a:effectLst>
                  <a:outerShdw blurRad="38100" dist="38100" dir="2700000" algn="tl">
                    <a:schemeClr val="bg1"/>
                  </a:outerShdw>
                </a:effectLst>
                <a:latin typeface="Century Gothic" panose="020B0502020202020204" pitchFamily="34" charset="0"/>
              </a:rPr>
              <a:t> was created</a:t>
            </a:r>
          </a:p>
        </p:txBody>
      </p:sp>
    </p:spTree>
    <p:extLst>
      <p:ext uri="{BB962C8B-B14F-4D97-AF65-F5344CB8AC3E}">
        <p14:creationId xmlns:p14="http://schemas.microsoft.com/office/powerpoint/2010/main" val="3440561267"/>
      </p:ext>
    </p:extLst>
  </p:cSld>
  <p:clrMapOvr>
    <a:overrideClrMapping bg1="dk1" tx1="lt1" bg2="dk2" tx2="lt2" accent1="accent1" accent2="accent2" accent3="accent3" accent4="accent4" accent5="accent5" accent6="accent6" hlink="hlink" folHlink="folHlink"/>
  </p:clrMapOvr>
  <p:transition spd="slow">
    <p:circle/>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F883F57245246A7747A9329048B46" ma:contentTypeVersion="13" ma:contentTypeDescription="Create a new document." ma:contentTypeScope="" ma:versionID="405fbacda404f3661f41405c2d23432b">
  <xsd:schema xmlns:xsd="http://www.w3.org/2001/XMLSchema" xmlns:xs="http://www.w3.org/2001/XMLSchema" xmlns:p="http://schemas.microsoft.com/office/2006/metadata/properties" xmlns:ns2="b8820432-3450-4e09-b17f-565094e588be" xmlns:ns3="b7b956fb-0613-46b7-a92d-14c47de7bd00" targetNamespace="http://schemas.microsoft.com/office/2006/metadata/properties" ma:root="true" ma:fieldsID="6eb31255b3e73debb3c9a025dfec9584" ns2:_="" ns3:_="">
    <xsd:import namespace="b8820432-3450-4e09-b17f-565094e588be"/>
    <xsd:import namespace="b7b956fb-0613-46b7-a92d-14c47de7bd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820432-3450-4e09-b17f-565094e58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Comments" ma:index="18"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b956fb-0613-46b7-a92d-14c47de7bd00" elementFormDefault="qualified">
    <xsd:import namespace="http://schemas.microsoft.com/office/2006/documentManagement/types"/>
    <xsd:import namespace="http://schemas.microsoft.com/office/infopath/2007/PartnerControls"/>
    <xsd:element name="SharedWithUsers" ma:index="14"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s xmlns="b8820432-3450-4e09-b17f-565094e588be" xsi:nil="true"/>
  </documentManagement>
</p:properties>
</file>

<file path=customXml/itemProps1.xml><?xml version="1.0" encoding="utf-8"?>
<ds:datastoreItem xmlns:ds="http://schemas.openxmlformats.org/officeDocument/2006/customXml" ds:itemID="{F75148B0-3610-47C1-B689-C15652B922F9}">
  <ds:schemaRefs>
    <ds:schemaRef ds:uri="http://schemas.microsoft.com/sharepoint/v3/contenttype/forms"/>
  </ds:schemaRefs>
</ds:datastoreItem>
</file>

<file path=customXml/itemProps2.xml><?xml version="1.0" encoding="utf-8"?>
<ds:datastoreItem xmlns:ds="http://schemas.openxmlformats.org/officeDocument/2006/customXml" ds:itemID="{7A558627-5E99-4219-8E7A-2A603E3CE4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820432-3450-4e09-b17f-565094e588be"/>
    <ds:schemaRef ds:uri="b7b956fb-0613-46b7-a92d-14c47de7bd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F9E2F3-3461-48AF-B978-BE9CA58C3CAE}">
  <ds:schemaRefs>
    <ds:schemaRef ds:uri="b7b956fb-0613-46b7-a92d-14c47de7bd00"/>
    <ds:schemaRef ds:uri="http://schemas.microsoft.com/office/infopath/2007/PartnerControl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b8820432-3450-4e09-b17f-565094e588b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1378</TotalTime>
  <Words>801</Words>
  <Application>Microsoft Office PowerPoint</Application>
  <PresentationFormat>Widescreen</PresentationFormat>
  <Paragraphs>97</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Century Gothic</vt:lpstr>
      <vt:lpstr>Corbel</vt:lpstr>
      <vt:lpstr>Wingdings</vt:lpstr>
      <vt:lpstr>Office Theme</vt:lpstr>
      <vt:lpstr>Banded</vt:lpstr>
      <vt:lpstr>PYTHON {DATA ANALYTICS}</vt:lpstr>
      <vt:lpstr>INTRODUCTION</vt:lpstr>
      <vt:lpstr>DESIGN &amp; LIBRARY SETUP</vt:lpstr>
      <vt:lpstr>FLOWCHART</vt:lpstr>
      <vt:lpstr>SOFTWARE INVENTORY</vt:lpstr>
      <vt:lpstr>DOWNLOADING WEATHER DATA</vt:lpstr>
      <vt:lpstr>BUILDWEATHERDB.PY CODE</vt:lpstr>
      <vt:lpstr>PYTHON CONSOLE</vt:lpstr>
      <vt:lpstr>WEATHER.DB FILE</vt:lpstr>
      <vt:lpstr>QUERYING THE DATABASE WITH SQL</vt:lpstr>
      <vt:lpstr>QUERY TO RETRIEVE ALL COLUMNS &amp; ALL ROWS</vt:lpstr>
      <vt:lpstr>QUERY TO RETRIEVE LOWEST &amp; HIGHEST TEMPERATURES</vt:lpstr>
      <vt:lpstr>QUERY TO RETRIEVE ALL CLEAR DAYS</vt:lpstr>
      <vt:lpstr>QUERYING &amp; MANIPULATING DATA WITH SQL &amp; PYTHON</vt:lpstr>
      <vt:lpstr>PowerPoint Presentation</vt:lpstr>
      <vt:lpstr>Retrieve &amp; Convert Data to CSV</vt:lpstr>
      <vt:lpstr>Temperature &amp; Humidity Chart</vt:lpstr>
      <vt:lpstr>DEVELOP GRAPHICAL MODELS &amp; INTERPRET RESULTS</vt:lpstr>
      <vt:lpstr>PowerPoint Presentation</vt:lpstr>
      <vt:lpstr>PLOT #2</vt:lpstr>
      <vt:lpstr>ANALYSIS</vt:lpstr>
      <vt:lpstr>PREDICTION</vt:lpstr>
      <vt:lpstr>CHALLENGES</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Esparza, Jessica</cp:lastModifiedBy>
  <cp:revision>66</cp:revision>
  <dcterms:created xsi:type="dcterms:W3CDTF">2018-12-20T22:43:36Z</dcterms:created>
  <dcterms:modified xsi:type="dcterms:W3CDTF">2022-04-24T02:04:20Z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0x0101006B0F883F57245246A7747A9329048B46</vt:lpwstr>
  </property>
</Properties>
</file>